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350" r:id="rId3"/>
    <p:sldId id="351" r:id="rId4"/>
    <p:sldId id="333" r:id="rId5"/>
    <p:sldId id="327" r:id="rId6"/>
    <p:sldId id="329" r:id="rId7"/>
    <p:sldId id="339" r:id="rId8"/>
    <p:sldId id="354" r:id="rId9"/>
    <p:sldId id="352" r:id="rId10"/>
    <p:sldId id="353" r:id="rId11"/>
    <p:sldId id="355" r:id="rId12"/>
    <p:sldId id="264" r:id="rId13"/>
    <p:sldId id="291" r:id="rId14"/>
    <p:sldId id="266" r:id="rId15"/>
    <p:sldId id="292" r:id="rId16"/>
    <p:sldId id="269" r:id="rId17"/>
    <p:sldId id="347" r:id="rId18"/>
    <p:sldId id="348" r:id="rId19"/>
    <p:sldId id="349" r:id="rId20"/>
    <p:sldId id="279" r:id="rId21"/>
    <p:sldId id="283" r:id="rId22"/>
    <p:sldId id="262" r:id="rId23"/>
    <p:sldId id="261" r:id="rId24"/>
    <p:sldId id="274" r:id="rId25"/>
    <p:sldId id="331" r:id="rId26"/>
    <p:sldId id="332" r:id="rId27"/>
    <p:sldId id="330" r:id="rId28"/>
    <p:sldId id="265" r:id="rId29"/>
    <p:sldId id="263" r:id="rId30"/>
    <p:sldId id="282" r:id="rId31"/>
    <p:sldId id="293" r:id="rId32"/>
    <p:sldId id="294" r:id="rId33"/>
    <p:sldId id="300" r:id="rId34"/>
    <p:sldId id="295" r:id="rId35"/>
    <p:sldId id="297" r:id="rId36"/>
    <p:sldId id="298" r:id="rId37"/>
    <p:sldId id="299" r:id="rId38"/>
    <p:sldId id="317" r:id="rId39"/>
    <p:sldId id="301" r:id="rId40"/>
    <p:sldId id="340" r:id="rId41"/>
    <p:sldId id="341" r:id="rId42"/>
    <p:sldId id="302" r:id="rId43"/>
    <p:sldId id="342" r:id="rId44"/>
    <p:sldId id="343" r:id="rId45"/>
    <p:sldId id="344" r:id="rId46"/>
    <p:sldId id="345" r:id="rId47"/>
    <p:sldId id="284" r:id="rId48"/>
    <p:sldId id="285" r:id="rId49"/>
    <p:sldId id="290" r:id="rId50"/>
    <p:sldId id="289" r:id="rId51"/>
    <p:sldId id="296" r:id="rId52"/>
    <p:sldId id="287" r:id="rId53"/>
    <p:sldId id="307" r:id="rId54"/>
    <p:sldId id="309" r:id="rId55"/>
    <p:sldId id="306" r:id="rId56"/>
    <p:sldId id="308" r:id="rId57"/>
    <p:sldId id="314" r:id="rId58"/>
    <p:sldId id="310" r:id="rId59"/>
    <p:sldId id="311" r:id="rId60"/>
    <p:sldId id="312" r:id="rId61"/>
    <p:sldId id="313" r:id="rId62"/>
    <p:sldId id="316" r:id="rId63"/>
    <p:sldId id="304" r:id="rId64"/>
    <p:sldId id="318" r:id="rId65"/>
    <p:sldId id="319" r:id="rId66"/>
    <p:sldId id="320" r:id="rId67"/>
    <p:sldId id="324" r:id="rId68"/>
    <p:sldId id="322" r:id="rId69"/>
    <p:sldId id="321" r:id="rId70"/>
    <p:sldId id="334" r:id="rId71"/>
    <p:sldId id="335" r:id="rId72"/>
    <p:sldId id="336" r:id="rId73"/>
    <p:sldId id="338" r:id="rId74"/>
    <p:sldId id="337" r:id="rId75"/>
    <p:sldId id="356" r:id="rId76"/>
    <p:sldId id="357" r:id="rId77"/>
    <p:sldId id="35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69" autoAdjust="0"/>
  </p:normalViewPr>
  <p:slideViewPr>
    <p:cSldViewPr snapToGrid="0">
      <p:cViewPr varScale="1">
        <p:scale>
          <a:sx n="60" d="100"/>
          <a:sy n="60" d="100"/>
        </p:scale>
        <p:origin x="72" y="15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47521-8572-4B1E-9EBF-6FB066B69961}" type="datetimeFigureOut">
              <a:rPr lang="en-US" smtClean="0"/>
              <a:t>8/15/2017</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21480-60D1-4E8A-9ED3-BB613ACEB7E4}" type="slidenum">
              <a:rPr lang="en-US" smtClean="0"/>
              <a:t>‹#›</a:t>
            </a:fld>
            <a:endParaRPr lang="en-US"/>
          </a:p>
        </p:txBody>
      </p:sp>
    </p:spTree>
    <p:extLst>
      <p:ext uri="{BB962C8B-B14F-4D97-AF65-F5344CB8AC3E}">
        <p14:creationId xmlns:p14="http://schemas.microsoft.com/office/powerpoint/2010/main" val="351130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6640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114943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861529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008524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034542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日付プレースホルダー 4"/>
          <p:cNvSpPr>
            <a:spLocks noGrp="1"/>
          </p:cNvSpPr>
          <p:nvPr>
            <p:ph type="dt" sz="half" idx="10"/>
          </p:nvPr>
        </p:nvSpPr>
        <p:spPr/>
        <p:txBody>
          <a:bodyPr/>
          <a:lstStyle/>
          <a:p>
            <a:fld id="{097CF65E-3798-406E-A710-948439652181}" type="datetimeFigureOut">
              <a:rPr lang="en-US" smtClean="0"/>
              <a:t>8/15/2017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64102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日付プレースホルダー 6"/>
          <p:cNvSpPr>
            <a:spLocks noGrp="1"/>
          </p:cNvSpPr>
          <p:nvPr>
            <p:ph type="dt" sz="half" idx="10"/>
          </p:nvPr>
        </p:nvSpPr>
        <p:spPr/>
        <p:txBody>
          <a:bodyPr/>
          <a:lstStyle/>
          <a:p>
            <a:fld id="{097CF65E-3798-406E-A710-948439652181}" type="datetimeFigureOut">
              <a:rPr lang="en-US" smtClean="0"/>
              <a:t>8/15/2017</a:t>
            </a:fld>
            <a:endParaRPr lang="en-US"/>
          </a:p>
        </p:txBody>
      </p:sp>
      <p:sp>
        <p:nvSpPr>
          <p:cNvPr id="8" name="フッター プレースホルダー 7"/>
          <p:cNvSpPr>
            <a:spLocks noGrp="1"/>
          </p:cNvSpPr>
          <p:nvPr>
            <p:ph type="ftr" sz="quarter" idx="11"/>
          </p:nvPr>
        </p:nvSpPr>
        <p:spPr/>
        <p:txBody>
          <a:bodyPr/>
          <a:lstStyle/>
          <a:p>
            <a:endParaRPr lang="en-US"/>
          </a:p>
        </p:txBody>
      </p:sp>
      <p:sp>
        <p:nvSpPr>
          <p:cNvPr id="9" name="スライド番号プレースホルダー 8"/>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58208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日付プレースホルダー 2"/>
          <p:cNvSpPr>
            <a:spLocks noGrp="1"/>
          </p:cNvSpPr>
          <p:nvPr>
            <p:ph type="dt" sz="half" idx="10"/>
          </p:nvPr>
        </p:nvSpPr>
        <p:spPr/>
        <p:txBody>
          <a:bodyPr/>
          <a:lstStyle/>
          <a:p>
            <a:fld id="{097CF65E-3798-406E-A710-948439652181}" type="datetimeFigureOut">
              <a:rPr lang="en-US" smtClean="0"/>
              <a:t>8/15/2017</a:t>
            </a:fld>
            <a:endParaRPr lang="en-US"/>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423989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97CF65E-3798-406E-A710-948439652181}" type="datetimeFigureOut">
              <a:rPr lang="en-US" smtClean="0"/>
              <a:t>8/15/2017</a:t>
            </a:fld>
            <a:endParaRPr lang="en-US"/>
          </a:p>
        </p:txBody>
      </p:sp>
      <p:sp>
        <p:nvSpPr>
          <p:cNvPr id="3" name="フッター プレースホルダー 2"/>
          <p:cNvSpPr>
            <a:spLocks noGrp="1"/>
          </p:cNvSpPr>
          <p:nvPr>
            <p:ph type="ftr" sz="quarter" idx="11"/>
          </p:nvPr>
        </p:nvSpPr>
        <p:spPr/>
        <p:txBody>
          <a:bodyPr/>
          <a:lstStyle/>
          <a:p>
            <a:endParaRPr lang="en-US"/>
          </a:p>
        </p:txBody>
      </p:sp>
      <p:sp>
        <p:nvSpPr>
          <p:cNvPr id="4" name="スライド番号プレースホルダー 3"/>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7660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097CF65E-3798-406E-A710-948439652181}" type="datetimeFigureOut">
              <a:rPr lang="en-US" smtClean="0"/>
              <a:t>8/15/2017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5864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097CF65E-3798-406E-A710-948439652181}" type="datetimeFigureOut">
              <a:rPr lang="en-US" smtClean="0"/>
              <a:t>8/15/2017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526BB337-D523-436C-917D-9F26C4EE45E1}" type="slidenum">
              <a:rPr lang="en-US" smtClean="0"/>
              <a:t>‹#›</a:t>
            </a:fld>
            <a:endParaRPr lang="en-US"/>
          </a:p>
        </p:txBody>
      </p:sp>
    </p:spTree>
    <p:extLst>
      <p:ext uri="{BB962C8B-B14F-4D97-AF65-F5344CB8AC3E}">
        <p14:creationId xmlns:p14="http://schemas.microsoft.com/office/powerpoint/2010/main" val="387150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CF65E-3798-406E-A710-948439652181}" type="datetimeFigureOut">
              <a:rPr lang="en-US" smtClean="0"/>
              <a:t>8/15/2017</a:t>
            </a:fld>
            <a:endParaRPr 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BB337-D523-436C-917D-9F26C4EE45E1}" type="slidenum">
              <a:rPr lang="en-US" smtClean="0"/>
              <a:t>‹#›</a:t>
            </a:fld>
            <a:endParaRPr lang="en-US"/>
          </a:p>
        </p:txBody>
      </p:sp>
    </p:spTree>
    <p:extLst>
      <p:ext uri="{BB962C8B-B14F-4D97-AF65-F5344CB8AC3E}">
        <p14:creationId xmlns:p14="http://schemas.microsoft.com/office/powerpoint/2010/main" val="26801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Overlay_network" TargetMode="External"/><Relationship Id="rId13" Type="http://schemas.openxmlformats.org/officeDocument/2006/relationships/hyperlink" Target="https://en.wikipedia.org/w/index.php?title=Node_(networking)&amp;action=edit&amp;section=4" TargetMode="External"/><Relationship Id="rId3" Type="http://schemas.openxmlformats.org/officeDocument/2006/relationships/hyperlink" Target="https://en.wikipedia.org/wiki/Distributed_system" TargetMode="External"/><Relationship Id="rId7" Type="http://schemas.openxmlformats.org/officeDocument/2006/relationships/hyperlink" Target="https://en.wikipedia.org/wiki/Peer-to-peer" TargetMode="External"/><Relationship Id="rId12" Type="http://schemas.openxmlformats.org/officeDocument/2006/relationships/hyperlink" Target="https://en.wikipedia.org/wiki/Node_(networking)#cite_note-2" TargetMode="External"/><Relationship Id="rId17" Type="http://schemas.openxmlformats.org/officeDocument/2006/relationships/hyperlink" Target="https://en.wikipedia.org/wiki/Node_(networking)#cite_note-4" TargetMode="External"/><Relationship Id="rId2" Type="http://schemas.openxmlformats.org/officeDocument/2006/relationships/hyperlink" Target="https://en.wikipedia.org/w/index.php?title=Node_(networking)&amp;action=edit&amp;section=3" TargetMode="External"/><Relationship Id="rId16" Type="http://schemas.openxmlformats.org/officeDocument/2006/relationships/hyperlink" Target="https://en.wikipedia.org/wiki/Node_(networking)#cite_note-3" TargetMode="External"/><Relationship Id="rId1" Type="http://schemas.openxmlformats.org/officeDocument/2006/relationships/slideLayout" Target="../slideLayouts/slideLayout2.xml"/><Relationship Id="rId6" Type="http://schemas.openxmlformats.org/officeDocument/2006/relationships/hyperlink" Target="https://en.wikipedia.org/wiki/Peer_(Networking)"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Server_(computing)" TargetMode="External"/><Relationship Id="rId15" Type="http://schemas.openxmlformats.org/officeDocument/2006/relationships/hyperlink" Target="https://en.wikipedia.org/wiki/End_Node_Problem" TargetMode="External"/><Relationship Id="rId10" Type="http://schemas.openxmlformats.org/officeDocument/2006/relationships/hyperlink" Target="https://en.wikipedia.org/wiki/Consistent_hashing" TargetMode="External"/><Relationship Id="rId4" Type="http://schemas.openxmlformats.org/officeDocument/2006/relationships/hyperlink" Target="https://en.wikipedia.org/wiki/Client_(computing)" TargetMode="External"/><Relationship Id="rId9" Type="http://schemas.openxmlformats.org/officeDocument/2006/relationships/hyperlink" Target="https://en.wikipedia.org/wiki/Supernode_(networking)" TargetMode="External"/><Relationship Id="rId14" Type="http://schemas.openxmlformats.org/officeDocument/2006/relationships/hyperlink" Target="https://en.wikipedia.org/wiki/Cloud_comput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robertgreiner.com/2014/08/cap-theorem-revisite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jameskinley.tumblr.com/post/37398560534/the-lambda-architecture-principles-for"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dzone.com/articles/lambda-architecture-big-data"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archcloudcomputing.techtarget.com/definition/Hadoop"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earchbusinessanalytics.techtarget.com/definition/Hadoop-clust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utorialspoint.com/apache_spark/apache_spark_rdd.ht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oracle.com/database/121/TGSQL/tgsql_optcncpt.htm#GUID-2AB938B9-E1A8-4344-924B-8EFBB6134AFE" TargetMode="External"/><Relationship Id="rId7" Type="http://schemas.openxmlformats.org/officeDocument/2006/relationships/hyperlink" Target="https://docs.oracle.com/database/121/TGSQL/tgsql_optcncpt.htm#TGSQL213" TargetMode="External"/><Relationship Id="rId2" Type="http://schemas.openxmlformats.org/officeDocument/2006/relationships/hyperlink" Target="https://docs.oracle.com/database/121/TGSQL/tgsql_optcncpt.htm#GUID-25332969-244D-4C30-BEFF-35315C3138F9" TargetMode="External"/><Relationship Id="rId1" Type="http://schemas.openxmlformats.org/officeDocument/2006/relationships/slideLayout" Target="../slideLayouts/slideLayout2.xml"/><Relationship Id="rId6" Type="http://schemas.openxmlformats.org/officeDocument/2006/relationships/hyperlink" Target="https://docs.oracle.com/database/121/TGSQL/glossary.htm#GUID-7FCF0F80-65B5-4F76-A521-91ABD109DA17" TargetMode="External"/><Relationship Id="rId5" Type="http://schemas.openxmlformats.org/officeDocument/2006/relationships/image" Target="../media/image50.png"/><Relationship Id="rId4" Type="http://schemas.openxmlformats.org/officeDocument/2006/relationships/hyperlink" Target="https://docs.oracle.com/database/121/TGSQL/tgsql_optcncpt.htm#GUID-CB5FAF86-7DAF-446B-98A9-CB8DF3B2C68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hyperlink" Target="https://www.ericsson.com/research-blog/data-knowledge/data-processing-architectures-lambda-and-kappa/"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hyperlink" Target="https://www.quora.com/How-would-you-compare-HDFS-and-S3-in-terms-of-cost-and-performance-for-cloud-based-Spark-analytic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en.wikipedia.org/wiki/Deterministic_algorith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sz="4800" dirty="0" smtClean="0"/>
              <a:t>W205 Storing and Retrieving Data</a:t>
            </a:r>
            <a:endParaRPr lang="en-US" sz="4800" dirty="0"/>
          </a:p>
        </p:txBody>
      </p:sp>
    </p:spTree>
    <p:extLst>
      <p:ext uri="{BB962C8B-B14F-4D97-AF65-F5344CB8AC3E}">
        <p14:creationId xmlns:p14="http://schemas.microsoft.com/office/powerpoint/2010/main" val="4076174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Kafka</a:t>
            </a:r>
            <a:br>
              <a:rPr lang="en-US" dirty="0" smtClean="0"/>
            </a:br>
            <a:r>
              <a:rPr lang="en-US" sz="2000" b="1" i="1" dirty="0" smtClean="0"/>
              <a:t>A distributed streaming platform</a:t>
            </a:r>
            <a:br>
              <a:rPr lang="en-US" sz="2000" b="1" i="1" dirty="0" smtClean="0"/>
            </a:br>
            <a:r>
              <a:rPr lang="en-US" sz="2000" b="1" i="1" dirty="0" smtClean="0"/>
              <a:t>Key words: Log</a:t>
            </a:r>
            <a:endParaRPr lang="en-US" sz="2000" b="1" i="1" dirty="0"/>
          </a:p>
        </p:txBody>
      </p:sp>
      <p:sp>
        <p:nvSpPr>
          <p:cNvPr id="3" name="コンテンツ プレースホルダー 2"/>
          <p:cNvSpPr>
            <a:spLocks noGrp="1"/>
          </p:cNvSpPr>
          <p:nvPr>
            <p:ph idx="1"/>
          </p:nvPr>
        </p:nvSpPr>
        <p:spPr/>
        <p:txBody>
          <a:bodyPr/>
          <a:lstStyle/>
          <a:p>
            <a:r>
              <a:rPr lang="en-US" dirty="0"/>
              <a:t>Kafka™ is used for building real-time data pipelines and streaming apps. It is horizontally scalable, fault-tolerant, wicked fast, and runs in production in thousands of companies.</a:t>
            </a:r>
          </a:p>
        </p:txBody>
      </p:sp>
      <p:pic>
        <p:nvPicPr>
          <p:cNvPr id="4" name="図 3"/>
          <p:cNvPicPr>
            <a:picLocks noChangeAspect="1"/>
          </p:cNvPicPr>
          <p:nvPr/>
        </p:nvPicPr>
        <p:blipFill>
          <a:blip r:embed="rId2"/>
          <a:stretch>
            <a:fillRect/>
          </a:stretch>
        </p:blipFill>
        <p:spPr>
          <a:xfrm>
            <a:off x="348680" y="3361323"/>
            <a:ext cx="3592164" cy="2815640"/>
          </a:xfrm>
          <a:prstGeom prst="rect">
            <a:avLst/>
          </a:prstGeom>
        </p:spPr>
      </p:pic>
      <p:pic>
        <p:nvPicPr>
          <p:cNvPr id="5" name="図 4"/>
          <p:cNvPicPr>
            <a:picLocks noChangeAspect="1"/>
          </p:cNvPicPr>
          <p:nvPr/>
        </p:nvPicPr>
        <p:blipFill>
          <a:blip r:embed="rId3"/>
          <a:stretch>
            <a:fillRect/>
          </a:stretch>
        </p:blipFill>
        <p:spPr>
          <a:xfrm>
            <a:off x="4800600" y="3553133"/>
            <a:ext cx="5694446" cy="1766830"/>
          </a:xfrm>
          <a:prstGeom prst="rect">
            <a:avLst/>
          </a:prstGeom>
        </p:spPr>
      </p:pic>
    </p:spTree>
    <p:extLst>
      <p:ext uri="{BB962C8B-B14F-4D97-AF65-F5344CB8AC3E}">
        <p14:creationId xmlns:p14="http://schemas.microsoft.com/office/powerpoint/2010/main" val="110322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Storm</a:t>
            </a:r>
            <a:br>
              <a:rPr lang="en-US" dirty="0" smtClean="0"/>
            </a:br>
            <a:r>
              <a:rPr lang="en-US" sz="2000" i="1" dirty="0" smtClean="0"/>
              <a:t>Key words: real-time processing</a:t>
            </a:r>
            <a:endParaRPr lang="en-US" sz="2000" i="1" dirty="0"/>
          </a:p>
        </p:txBody>
      </p:sp>
      <p:pic>
        <p:nvPicPr>
          <p:cNvPr id="4" name="図 3"/>
          <p:cNvPicPr>
            <a:picLocks noChangeAspect="1"/>
          </p:cNvPicPr>
          <p:nvPr/>
        </p:nvPicPr>
        <p:blipFill>
          <a:blip r:embed="rId2"/>
          <a:stretch>
            <a:fillRect/>
          </a:stretch>
        </p:blipFill>
        <p:spPr>
          <a:xfrm>
            <a:off x="0" y="1947532"/>
            <a:ext cx="8387515" cy="3889183"/>
          </a:xfrm>
          <a:prstGeom prst="rect">
            <a:avLst/>
          </a:prstGeom>
        </p:spPr>
      </p:pic>
      <p:pic>
        <p:nvPicPr>
          <p:cNvPr id="5" name="図 4"/>
          <p:cNvPicPr>
            <a:picLocks noChangeAspect="1"/>
          </p:cNvPicPr>
          <p:nvPr/>
        </p:nvPicPr>
        <p:blipFill>
          <a:blip r:embed="rId3"/>
          <a:stretch>
            <a:fillRect/>
          </a:stretch>
        </p:blipFill>
        <p:spPr>
          <a:xfrm>
            <a:off x="7312938" y="2264161"/>
            <a:ext cx="5791200" cy="3028950"/>
          </a:xfrm>
          <a:prstGeom prst="rect">
            <a:avLst/>
          </a:prstGeom>
        </p:spPr>
      </p:pic>
    </p:spTree>
    <p:extLst>
      <p:ext uri="{BB962C8B-B14F-4D97-AF65-F5344CB8AC3E}">
        <p14:creationId xmlns:p14="http://schemas.microsoft.com/office/powerpoint/2010/main" val="1200431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Learning2 Horizontal scaling(scale out)</a:t>
            </a:r>
            <a:endParaRPr lang="en-US" dirty="0"/>
          </a:p>
        </p:txBody>
      </p:sp>
      <p:sp>
        <p:nvSpPr>
          <p:cNvPr id="3" name="コンテンツ プレースホルダー 2"/>
          <p:cNvSpPr>
            <a:spLocks noGrp="1"/>
          </p:cNvSpPr>
          <p:nvPr>
            <p:ph idx="1"/>
          </p:nvPr>
        </p:nvSpPr>
        <p:spPr/>
        <p:txBody>
          <a:bodyPr>
            <a:normAutofit fontScale="85000" lnSpcReduction="20000"/>
          </a:bodyPr>
          <a:lstStyle/>
          <a:p>
            <a:r>
              <a:rPr lang="en-US" dirty="0"/>
              <a:t>Several years ago, building performance into a software system was simple - you either increased your hardware resources </a:t>
            </a:r>
            <a:r>
              <a:rPr lang="en-US" dirty="0">
                <a:solidFill>
                  <a:srgbClr val="FF0000"/>
                </a:solidFill>
              </a:rPr>
              <a:t>(scale up) </a:t>
            </a:r>
            <a:r>
              <a:rPr lang="en-US" dirty="0"/>
              <a:t>or modified your application to run more efficiently (performance tuning). Today, there’s a third option: </a:t>
            </a:r>
            <a:r>
              <a:rPr lang="en-US" b="1" dirty="0">
                <a:solidFill>
                  <a:srgbClr val="FF0000"/>
                </a:solidFill>
              </a:rPr>
              <a:t>horizontal scaling (scale out).</a:t>
            </a:r>
          </a:p>
          <a:p>
            <a:r>
              <a:rPr lang="en-US" dirty="0"/>
              <a:t>Horizontal scaling of software systems has become necessary in recent years, due to the global nature of computing and the ever-increasing performance demands on applications. In many cases, it is no longer acceptable to run a single server with a single database in a single data center adjacent to your company’s headquarters. We need truly distributed environments to tackle the business challenges of today.</a:t>
            </a:r>
          </a:p>
          <a:p>
            <a:r>
              <a:rPr lang="en-US" dirty="0"/>
              <a:t>Unfortunately, </a:t>
            </a:r>
            <a:r>
              <a:rPr lang="en-US" dirty="0">
                <a:solidFill>
                  <a:srgbClr val="FF0000"/>
                </a:solidFill>
              </a:rPr>
              <a:t>the performance benefits that horizontal scaling provides come at a cost - </a:t>
            </a:r>
            <a:r>
              <a:rPr lang="en-US" b="1" dirty="0">
                <a:solidFill>
                  <a:srgbClr val="FF0000"/>
                </a:solidFill>
              </a:rPr>
              <a:t>complexity</a:t>
            </a:r>
            <a:r>
              <a:rPr lang="en-US" dirty="0"/>
              <a:t>. Distributed systems introduce many more factors into the performance equation than existed before. Data records vary across clients/nodes in different locations. Single points of failure destroy system up-time, and intermittent network issues creep up at the worst possible time.</a:t>
            </a:r>
          </a:p>
          <a:p>
            <a:endParaRPr lang="en-US" dirty="0"/>
          </a:p>
        </p:txBody>
      </p:sp>
    </p:spTree>
    <p:extLst>
      <p:ext uri="{BB962C8B-B14F-4D97-AF65-F5344CB8AC3E}">
        <p14:creationId xmlns:p14="http://schemas.microsoft.com/office/powerpoint/2010/main" val="3550545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 - Nodes</a:t>
            </a:r>
            <a:endParaRPr lang="en-US" dirty="0"/>
          </a:p>
        </p:txBody>
      </p:sp>
      <p:sp>
        <p:nvSpPr>
          <p:cNvPr id="3" name="コンテンツ プレースホルダー 2"/>
          <p:cNvSpPr>
            <a:spLocks noGrp="1"/>
          </p:cNvSpPr>
          <p:nvPr>
            <p:ph idx="1"/>
          </p:nvPr>
        </p:nvSpPr>
        <p:spPr/>
        <p:txBody>
          <a:bodyPr>
            <a:normAutofit fontScale="70000" lnSpcReduction="20000"/>
          </a:bodyPr>
          <a:lstStyle/>
          <a:p>
            <a:pPr marL="0" indent="0">
              <a:buNone/>
            </a:pPr>
            <a:r>
              <a:rPr lang="en-US" dirty="0"/>
              <a:t>Distributed system nodes[</a:t>
            </a:r>
            <a:r>
              <a:rPr lang="en-US" dirty="0">
                <a:hlinkClick r:id="rId2" tooltip="Edit section: Distributed system nodes"/>
              </a:rPr>
              <a:t>edit</a:t>
            </a:r>
            <a:r>
              <a:rPr lang="en-US" dirty="0"/>
              <a:t>]</a:t>
            </a:r>
          </a:p>
          <a:p>
            <a:r>
              <a:rPr lang="en-US" dirty="0"/>
              <a:t>If the network in question is a </a:t>
            </a:r>
            <a:r>
              <a:rPr lang="en-US" dirty="0">
                <a:hlinkClick r:id="rId3" tooltip="Distributed system"/>
              </a:rPr>
              <a:t>distributed system</a:t>
            </a:r>
            <a:r>
              <a:rPr lang="en-US" dirty="0"/>
              <a:t>, </a:t>
            </a:r>
            <a:r>
              <a:rPr lang="en-US" b="1" dirty="0"/>
              <a:t>the nodes are </a:t>
            </a:r>
            <a:r>
              <a:rPr lang="en-US" b="1" dirty="0">
                <a:hlinkClick r:id="rId4" tooltip="Client (computing)"/>
              </a:rPr>
              <a:t>clients</a:t>
            </a:r>
            <a:r>
              <a:rPr lang="en-US" b="1" dirty="0"/>
              <a:t>, </a:t>
            </a:r>
            <a:r>
              <a:rPr lang="en-US" b="1" dirty="0">
                <a:hlinkClick r:id="rId5" tooltip="Server (computing)"/>
              </a:rPr>
              <a:t>servers</a:t>
            </a:r>
            <a:r>
              <a:rPr lang="en-US" b="1" dirty="0"/>
              <a:t> or </a:t>
            </a:r>
            <a:r>
              <a:rPr lang="en-US" b="1" dirty="0">
                <a:hlinkClick r:id="rId6" tooltip="Peer (Networking)"/>
              </a:rPr>
              <a:t>peers</a:t>
            </a:r>
            <a:r>
              <a:rPr lang="en-US" dirty="0"/>
              <a:t>. A peer may sometimes serve as client, sometimes server. In a </a:t>
            </a:r>
            <a:r>
              <a:rPr lang="en-US" b="1" dirty="0">
                <a:hlinkClick r:id="rId7" tooltip="Peer-to-peer"/>
              </a:rPr>
              <a:t>peer-to-peer</a:t>
            </a:r>
            <a:r>
              <a:rPr lang="en-US" dirty="0"/>
              <a:t> or </a:t>
            </a:r>
            <a:r>
              <a:rPr lang="en-US" dirty="0">
                <a:hlinkClick r:id="rId8" tooltip="Overlay network"/>
              </a:rPr>
              <a:t>overlay network</a:t>
            </a:r>
            <a:r>
              <a:rPr lang="en-US" dirty="0"/>
              <a:t>, nodes that actively route data for the other networked devices as well as themselves are called </a:t>
            </a:r>
            <a:r>
              <a:rPr lang="en-US" dirty="0" err="1">
                <a:hlinkClick r:id="rId9" tooltip="Supernode (networking)"/>
              </a:rPr>
              <a:t>supernodes</a:t>
            </a:r>
            <a:r>
              <a:rPr lang="en-US" dirty="0"/>
              <a:t>.</a:t>
            </a:r>
          </a:p>
          <a:p>
            <a:r>
              <a:rPr lang="en-US" dirty="0"/>
              <a:t>Distributed systems may sometimes use </a:t>
            </a:r>
            <a:r>
              <a:rPr lang="en-US" i="1" dirty="0"/>
              <a:t>virtual nodes</a:t>
            </a:r>
            <a:r>
              <a:rPr lang="en-US" dirty="0"/>
              <a:t> so that the system is not oblivious to the heterogeneity of the nodes. This issue is addressed with special algorithms, like </a:t>
            </a:r>
            <a:r>
              <a:rPr lang="en-US" dirty="0">
                <a:hlinkClick r:id="rId10" tooltip="Consistent hashing"/>
              </a:rPr>
              <a:t>consistent hashing</a:t>
            </a:r>
            <a:r>
              <a:rPr lang="en-US" dirty="0"/>
              <a:t>, as it is the case in </a:t>
            </a:r>
            <a:r>
              <a:rPr lang="en-US" dirty="0">
                <a:hlinkClick r:id="rId11" tooltip="Amazon.com"/>
              </a:rPr>
              <a:t>Amazon's</a:t>
            </a:r>
            <a:r>
              <a:rPr lang="en-US" dirty="0"/>
              <a:t>.</a:t>
            </a:r>
            <a:r>
              <a:rPr lang="en-US" baseline="30000" dirty="0">
                <a:hlinkClick r:id="rId12"/>
              </a:rPr>
              <a:t>[2]</a:t>
            </a:r>
            <a:endParaRPr lang="en-US" dirty="0"/>
          </a:p>
          <a:p>
            <a:pPr marL="0" indent="0">
              <a:buNone/>
            </a:pPr>
            <a:r>
              <a:rPr lang="en-US" b="1" dirty="0"/>
              <a:t>End node in cloud computing</a:t>
            </a:r>
            <a:r>
              <a:rPr lang="en-US" dirty="0"/>
              <a:t>[</a:t>
            </a:r>
            <a:r>
              <a:rPr lang="en-US" dirty="0">
                <a:hlinkClick r:id="rId13" tooltip="Edit section: End node in cloud computing"/>
              </a:rPr>
              <a:t>edit</a:t>
            </a:r>
            <a:r>
              <a:rPr lang="en-US" dirty="0"/>
              <a:t>]</a:t>
            </a:r>
            <a:endParaRPr lang="en-US" b="1" dirty="0"/>
          </a:p>
          <a:p>
            <a:r>
              <a:rPr lang="en-US" dirty="0"/>
              <a:t>Within a vast computer network, the individual computers on the periphery of the network, those that do not also connect other networks, and those that often connect transiently to one or more </a:t>
            </a:r>
            <a:r>
              <a:rPr lang="en-US" dirty="0">
                <a:hlinkClick r:id="rId14" tooltip="Cloud computing"/>
              </a:rPr>
              <a:t>clouds</a:t>
            </a:r>
            <a:r>
              <a:rPr lang="en-US" dirty="0"/>
              <a:t> are called end nodes. Typically, within the cloud computing construct, the individual user / customer computer that connects into one well-managed cloud is called an end node. Since these computers are a part of the network yet unmanaged by the cloud's host, they present significant risks to the entire cloud. This is called the </a:t>
            </a:r>
            <a:r>
              <a:rPr lang="en-US" dirty="0">
                <a:hlinkClick r:id="rId15" tooltip="End Node Problem"/>
              </a:rPr>
              <a:t>End Node Problem</a:t>
            </a:r>
            <a:r>
              <a:rPr lang="en-US" dirty="0"/>
              <a:t>.</a:t>
            </a:r>
            <a:r>
              <a:rPr lang="en-US" baseline="30000" dirty="0">
                <a:hlinkClick r:id="rId16"/>
              </a:rPr>
              <a:t>[3]</a:t>
            </a:r>
            <a:r>
              <a:rPr lang="en-US" dirty="0"/>
              <a:t> There are several means to remedy this problem but all require instilling trust in the end node computer.</a:t>
            </a:r>
            <a:r>
              <a:rPr lang="en-US" baseline="30000" dirty="0">
                <a:hlinkClick r:id="rId17"/>
              </a:rPr>
              <a:t>[4]</a:t>
            </a:r>
            <a:endParaRPr lang="en-US" dirty="0"/>
          </a:p>
          <a:p>
            <a:endParaRPr lang="en-US" dirty="0"/>
          </a:p>
        </p:txBody>
      </p:sp>
    </p:spTree>
    <p:extLst>
      <p:ext uri="{BB962C8B-B14F-4D97-AF65-F5344CB8AC3E}">
        <p14:creationId xmlns:p14="http://schemas.microsoft.com/office/powerpoint/2010/main" val="400168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90f19 &#10;What Do We Mean by Processing? &#10;Compute some result, and assemble a result. &#10;Sort a result set &#10;Perform an aggregation on data &#10;Join/merge two datasets. &#10;Count distinct elements. &#10;Compare elements, and assign to buckets. "/>
          <p:cNvPicPr>
            <a:picLocks noChangeAspect="1" noChangeArrowheads="1"/>
          </p:cNvPicPr>
          <p:nvPr/>
        </p:nvPicPr>
        <p:blipFill rotWithShape="1">
          <a:blip r:embed="rId2">
            <a:extLst>
              <a:ext uri="{28A0092B-C50C-407E-A947-70E740481C1C}">
                <a14:useLocalDpi xmlns:a14="http://schemas.microsoft.com/office/drawing/2010/main" val="0"/>
              </a:ext>
            </a:extLst>
          </a:blip>
          <a:srcRect t="13925"/>
          <a:stretch/>
        </p:blipFill>
        <p:spPr bwMode="auto">
          <a:xfrm>
            <a:off x="838200" y="1132885"/>
            <a:ext cx="10696074" cy="553911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838200" y="365126"/>
            <a:ext cx="10515600" cy="670656"/>
          </a:xfrm>
        </p:spPr>
        <p:txBody>
          <a:bodyPr>
            <a:normAutofit fontScale="90000"/>
          </a:bodyPr>
          <a:lstStyle/>
          <a:p>
            <a:r>
              <a:rPr lang="en-US" dirty="0" smtClean="0"/>
              <a:t>Week1 Learning - Processing</a:t>
            </a:r>
            <a:endParaRPr lang="en-US" dirty="0"/>
          </a:p>
        </p:txBody>
      </p:sp>
    </p:spTree>
    <p:extLst>
      <p:ext uri="{BB962C8B-B14F-4D97-AF65-F5344CB8AC3E}">
        <p14:creationId xmlns:p14="http://schemas.microsoft.com/office/powerpoint/2010/main" val="344668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 Scaling Processing</a:t>
            </a:r>
            <a:endParaRPr lang="en-US" dirty="0"/>
          </a:p>
        </p:txBody>
      </p:sp>
      <p:pic>
        <p:nvPicPr>
          <p:cNvPr id="4098" name="Picture 2" descr="2 of 23 &#10;Introduction &#10;Goals: &#10;How Many IOPS do you need? &#10;How many data are transferred? &#10;10 bound vs. CPU bound &#10;What architectures are availab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716" y="1690688"/>
            <a:ext cx="8979568" cy="485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5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Week1 Learning 1 </a:t>
            </a:r>
            <a:br>
              <a:rPr lang="en-US" dirty="0" smtClean="0"/>
            </a:br>
            <a:r>
              <a:rPr lang="en-US" dirty="0" smtClean="0"/>
              <a:t>ETL (Extract, Transform, and Load)</a:t>
            </a:r>
            <a:endParaRPr lang="en-US" dirty="0"/>
          </a:p>
        </p:txBody>
      </p:sp>
      <p:pic>
        <p:nvPicPr>
          <p:cNvPr id="1026" name="Picture 2" descr="http://www.srisubha.co.za/wp-content/uploads/2015/06/etl_eng-1024x4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94" y="1603290"/>
            <a:ext cx="975360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2541373" y="5452524"/>
            <a:ext cx="6096000" cy="923330"/>
          </a:xfrm>
          <a:prstGeom prst="rect">
            <a:avLst/>
          </a:prstGeom>
        </p:spPr>
        <p:txBody>
          <a:bodyPr>
            <a:spAutoFit/>
          </a:bodyPr>
          <a:lstStyle/>
          <a:p>
            <a:r>
              <a:rPr lang="en-US" b="1" dirty="0">
                <a:solidFill>
                  <a:srgbClr val="222222"/>
                </a:solidFill>
                <a:latin typeface="Roboto"/>
              </a:rPr>
              <a:t>ETL</a:t>
            </a:r>
            <a:r>
              <a:rPr lang="en-US" dirty="0">
                <a:solidFill>
                  <a:srgbClr val="222222"/>
                </a:solidFill>
                <a:latin typeface="Roboto"/>
              </a:rPr>
              <a:t> (Extract, Transform and Load) is a process in data warehousing responsible for pulling data out of the source systems and placing it into a data warehouse.</a:t>
            </a:r>
            <a:endParaRPr lang="en-US" dirty="0"/>
          </a:p>
        </p:txBody>
      </p:sp>
    </p:spTree>
    <p:extLst>
      <p:ext uri="{BB962C8B-B14F-4D97-AF65-F5344CB8AC3E}">
        <p14:creationId xmlns:p14="http://schemas.microsoft.com/office/powerpoint/2010/main" val="190538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Architecture</a:t>
            </a:r>
            <a:endParaRPr lang="en-US" dirty="0"/>
          </a:p>
        </p:txBody>
      </p:sp>
      <p:sp>
        <p:nvSpPr>
          <p:cNvPr id="3" name="コンテンツ プレースホルダー 2"/>
          <p:cNvSpPr>
            <a:spLocks noGrp="1"/>
          </p:cNvSpPr>
          <p:nvPr>
            <p:ph idx="1"/>
          </p:nvPr>
        </p:nvSpPr>
        <p:spPr/>
        <p:txBody>
          <a:bodyPr/>
          <a:lstStyle/>
          <a:p>
            <a:endParaRPr lang="en-US"/>
          </a:p>
        </p:txBody>
      </p:sp>
      <p:pic>
        <p:nvPicPr>
          <p:cNvPr id="6146" name="Picture 2" descr="80f37 &#10;Overall Architecture Components &#10;Distributed Storage Manager/Files System &#10;Node &#10;Network &#10;Node &#10;No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582" y="248443"/>
            <a:ext cx="8238218" cy="65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0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Storage</a:t>
            </a:r>
            <a:endParaRPr lang="en-US" dirty="0"/>
          </a:p>
        </p:txBody>
      </p:sp>
      <p:sp>
        <p:nvSpPr>
          <p:cNvPr id="3" name="コンテンツ プレースホルダー 2"/>
          <p:cNvSpPr>
            <a:spLocks noGrp="1"/>
          </p:cNvSpPr>
          <p:nvPr>
            <p:ph idx="1"/>
          </p:nvPr>
        </p:nvSpPr>
        <p:spPr/>
        <p:txBody>
          <a:bodyPr/>
          <a:lstStyle/>
          <a:p>
            <a:r>
              <a:rPr lang="en-US" dirty="0" smtClean="0"/>
              <a:t>Node attached block storage --- cannot scale storage or processing</a:t>
            </a:r>
          </a:p>
          <a:p>
            <a:r>
              <a:rPr lang="en-US" dirty="0" smtClean="0"/>
              <a:t>Storage area network(SAN) --- scale up, NOT scale out</a:t>
            </a:r>
          </a:p>
          <a:p>
            <a:r>
              <a:rPr lang="en-US" dirty="0" smtClean="0"/>
              <a:t>Network attached storage</a:t>
            </a:r>
          </a:p>
          <a:p>
            <a:r>
              <a:rPr lang="en-US" dirty="0" smtClean="0"/>
              <a:t>Network file system (NFS) – scale up (NOT scale out)</a:t>
            </a:r>
          </a:p>
          <a:p>
            <a:r>
              <a:rPr lang="en-US" b="1" i="1" dirty="0" smtClean="0"/>
              <a:t>Software defined storage (swift, Amazon s3)</a:t>
            </a:r>
          </a:p>
          <a:p>
            <a:r>
              <a:rPr lang="en-US" b="1" i="1" dirty="0" smtClean="0"/>
              <a:t>HDFS type storage</a:t>
            </a:r>
            <a:endParaRPr lang="en-US" b="1" i="1" dirty="0"/>
          </a:p>
        </p:txBody>
      </p:sp>
    </p:spTree>
    <p:extLst>
      <p:ext uri="{BB962C8B-B14F-4D97-AF65-F5344CB8AC3E}">
        <p14:creationId xmlns:p14="http://schemas.microsoft.com/office/powerpoint/2010/main" val="317544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Architecture</a:t>
            </a:r>
            <a:endParaRPr lang="en-US" dirty="0"/>
          </a:p>
        </p:txBody>
      </p:sp>
      <p:sp>
        <p:nvSpPr>
          <p:cNvPr id="3" name="コンテンツ プレースホルダー 2"/>
          <p:cNvSpPr>
            <a:spLocks noGrp="1"/>
          </p:cNvSpPr>
          <p:nvPr>
            <p:ph idx="1"/>
          </p:nvPr>
        </p:nvSpPr>
        <p:spPr>
          <a:xfrm>
            <a:off x="838200" y="1825625"/>
            <a:ext cx="6143171" cy="4351338"/>
          </a:xfrm>
        </p:spPr>
        <p:txBody>
          <a:bodyPr/>
          <a:lstStyle/>
          <a:p>
            <a:r>
              <a:rPr lang="en-US" dirty="0" smtClean="0"/>
              <a:t>Single-node computing --- CPU, GPU</a:t>
            </a:r>
          </a:p>
          <a:p>
            <a:r>
              <a:rPr lang="en-US" dirty="0" smtClean="0"/>
              <a:t>Parallel computing </a:t>
            </a:r>
          </a:p>
          <a:p>
            <a:r>
              <a:rPr lang="en-US" dirty="0" smtClean="0"/>
              <a:t>Distributed computing – connected processors collaborate to achieve a common goal</a:t>
            </a:r>
          </a:p>
          <a:p>
            <a:pPr lvl="1"/>
            <a:r>
              <a:rPr lang="en-US" dirty="0" smtClean="0"/>
              <a:t>Cluster computing --- Hadoop, Spark. Uniform nodes, Shared distributed storage</a:t>
            </a:r>
          </a:p>
          <a:p>
            <a:pPr lvl="1"/>
            <a:r>
              <a:rPr lang="en-US" dirty="0" smtClean="0"/>
              <a:t>Grid computing --- distributed nodes, heterogeneous and physically separate nodes</a:t>
            </a:r>
            <a:endParaRPr lang="en-US" dirty="0"/>
          </a:p>
        </p:txBody>
      </p:sp>
      <p:pic>
        <p:nvPicPr>
          <p:cNvPr id="7170" name="Picture 2" descr="Architectures &#10;Computing &#10;Single-Node &#10;Computing &#10;CPU &#10;Parallel &#10;Computing &#10;GPU &#10;Grid &#10;Computing &#10;60f62 &#10;Distributed &#10;Computing &#10;Cluster &#10;Comput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06" y="6511471"/>
            <a:ext cx="6336393" cy="508204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rotWithShape="1">
          <a:blip r:embed="rId3"/>
          <a:srcRect t="48421"/>
          <a:stretch/>
        </p:blipFill>
        <p:spPr>
          <a:xfrm>
            <a:off x="7149090" y="7256283"/>
            <a:ext cx="4715533" cy="2962902"/>
          </a:xfrm>
          <a:prstGeom prst="rect">
            <a:avLst/>
          </a:prstGeom>
        </p:spPr>
      </p:pic>
      <p:pic>
        <p:nvPicPr>
          <p:cNvPr id="5" name="図 4"/>
          <p:cNvPicPr>
            <a:picLocks noChangeAspect="1"/>
          </p:cNvPicPr>
          <p:nvPr/>
        </p:nvPicPr>
        <p:blipFill>
          <a:blip r:embed="rId4"/>
          <a:stretch>
            <a:fillRect/>
          </a:stretch>
        </p:blipFill>
        <p:spPr>
          <a:xfrm>
            <a:off x="7168142" y="4491085"/>
            <a:ext cx="4677428" cy="2667372"/>
          </a:xfrm>
          <a:prstGeom prst="rect">
            <a:avLst/>
          </a:prstGeom>
        </p:spPr>
      </p:pic>
      <p:pic>
        <p:nvPicPr>
          <p:cNvPr id="6" name="図 5"/>
          <p:cNvPicPr>
            <a:picLocks noChangeAspect="1"/>
          </p:cNvPicPr>
          <p:nvPr/>
        </p:nvPicPr>
        <p:blipFill>
          <a:blip r:embed="rId5"/>
          <a:stretch>
            <a:fillRect/>
          </a:stretch>
        </p:blipFill>
        <p:spPr>
          <a:xfrm>
            <a:off x="7177668" y="1452186"/>
            <a:ext cx="4658375" cy="3038899"/>
          </a:xfrm>
          <a:prstGeom prst="rect">
            <a:avLst/>
          </a:prstGeom>
        </p:spPr>
      </p:pic>
      <p:pic>
        <p:nvPicPr>
          <p:cNvPr id="7" name="図 6"/>
          <p:cNvPicPr>
            <a:picLocks noChangeAspect="1"/>
          </p:cNvPicPr>
          <p:nvPr/>
        </p:nvPicPr>
        <p:blipFill>
          <a:blip r:embed="rId6"/>
          <a:stretch>
            <a:fillRect/>
          </a:stretch>
        </p:blipFill>
        <p:spPr>
          <a:xfrm>
            <a:off x="7196722" y="-1329502"/>
            <a:ext cx="4667901" cy="2781688"/>
          </a:xfrm>
          <a:prstGeom prst="rect">
            <a:avLst/>
          </a:prstGeom>
        </p:spPr>
      </p:pic>
    </p:spTree>
    <p:extLst>
      <p:ext uri="{BB962C8B-B14F-4D97-AF65-F5344CB8AC3E}">
        <p14:creationId xmlns:p14="http://schemas.microsoft.com/office/powerpoint/2010/main" val="1153149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Personal Goals:</a:t>
            </a:r>
            <a:endParaRPr lang="en-US" dirty="0"/>
          </a:p>
        </p:txBody>
      </p:sp>
      <p:sp>
        <p:nvSpPr>
          <p:cNvPr id="3" name="コンテンツ プレースホルダー 2"/>
          <p:cNvSpPr>
            <a:spLocks noGrp="1"/>
          </p:cNvSpPr>
          <p:nvPr>
            <p:ph idx="1"/>
          </p:nvPr>
        </p:nvSpPr>
        <p:spPr/>
        <p:txBody>
          <a:bodyPr/>
          <a:lstStyle/>
          <a:p>
            <a:r>
              <a:rPr lang="en-US" dirty="0" smtClean="0"/>
              <a:t>Be able to explain and deploy key data architectures. More specifically,</a:t>
            </a:r>
          </a:p>
          <a:p>
            <a:pPr lvl="1"/>
            <a:r>
              <a:rPr lang="en-US" dirty="0" smtClean="0"/>
              <a:t>HDFS + Hive</a:t>
            </a:r>
          </a:p>
          <a:p>
            <a:pPr lvl="1"/>
            <a:r>
              <a:rPr lang="en-US" dirty="0" smtClean="0"/>
              <a:t>HDFS + Spark (</a:t>
            </a:r>
            <a:r>
              <a:rPr lang="en-US" dirty="0" err="1" smtClean="0"/>
              <a:t>Pyspark</a:t>
            </a:r>
            <a:r>
              <a:rPr lang="en-US" dirty="0" smtClean="0"/>
              <a:t>, Spark SQL)</a:t>
            </a:r>
          </a:p>
          <a:p>
            <a:pPr lvl="1"/>
            <a:r>
              <a:rPr lang="en-US" dirty="0" smtClean="0"/>
              <a:t>PostgreSQL (RDBMS)</a:t>
            </a:r>
          </a:p>
          <a:p>
            <a:pPr lvl="1"/>
            <a:r>
              <a:rPr lang="en-US" dirty="0" err="1" smtClean="0"/>
              <a:t>Tweepy</a:t>
            </a:r>
            <a:r>
              <a:rPr lang="en-US" dirty="0" smtClean="0"/>
              <a:t> + Storm</a:t>
            </a:r>
          </a:p>
          <a:p>
            <a:r>
              <a:rPr lang="en-US" dirty="0" smtClean="0"/>
              <a:t>Architecture – components and </a:t>
            </a:r>
            <a:r>
              <a:rPr lang="en-US" dirty="0" err="1" smtClean="0"/>
              <a:t>typcail</a:t>
            </a:r>
            <a:r>
              <a:rPr lang="en-US" dirty="0" smtClean="0"/>
              <a:t> architectures</a:t>
            </a:r>
            <a:endParaRPr lang="en-US" dirty="0"/>
          </a:p>
        </p:txBody>
      </p:sp>
    </p:spTree>
    <p:extLst>
      <p:ext uri="{BB962C8B-B14F-4D97-AF65-F5344CB8AC3E}">
        <p14:creationId xmlns:p14="http://schemas.microsoft.com/office/powerpoint/2010/main" val="126740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2 Learnings1 – </a:t>
            </a:r>
            <a:r>
              <a:rPr lang="en-US" b="1" dirty="0" smtClean="0"/>
              <a:t>CAP theorem</a:t>
            </a:r>
            <a:endParaRPr lang="en-US" b="1" dirty="0"/>
          </a:p>
        </p:txBody>
      </p:sp>
      <p:sp>
        <p:nvSpPr>
          <p:cNvPr id="3" name="コンテンツ プレースホルダー 2"/>
          <p:cNvSpPr>
            <a:spLocks noGrp="1"/>
          </p:cNvSpPr>
          <p:nvPr>
            <p:ph idx="1"/>
          </p:nvPr>
        </p:nvSpPr>
        <p:spPr/>
        <p:txBody>
          <a:bodyPr>
            <a:normAutofit/>
          </a:bodyPr>
          <a:lstStyle/>
          <a:p>
            <a:pPr marL="0" indent="0">
              <a:buNone/>
            </a:pPr>
            <a:r>
              <a:rPr lang="en-US" dirty="0" smtClean="0"/>
              <a:t>In distributed system, you can only have two out of  the three guarantees in writing and reading. Consistency, Availability, and Partition Tolerance.</a:t>
            </a:r>
          </a:p>
          <a:p>
            <a:r>
              <a:rPr lang="en-US" b="1" dirty="0" smtClean="0"/>
              <a:t>Consistency:</a:t>
            </a:r>
            <a:r>
              <a:rPr lang="en-US" dirty="0" smtClean="0"/>
              <a:t> A read is guaranteed to return the most recent write.</a:t>
            </a:r>
          </a:p>
          <a:p>
            <a:r>
              <a:rPr lang="en-US" b="1" dirty="0" smtClean="0"/>
              <a:t>Availability:</a:t>
            </a:r>
            <a:r>
              <a:rPr lang="en-US" dirty="0" smtClean="0"/>
              <a:t> A non-failing node will always return a response.</a:t>
            </a:r>
          </a:p>
          <a:p>
            <a:r>
              <a:rPr lang="en-US" b="1" dirty="0" smtClean="0"/>
              <a:t>Partition Tolerance:</a:t>
            </a:r>
            <a:r>
              <a:rPr lang="en-US" dirty="0" smtClean="0"/>
              <a:t> the system will continue to function when network partitions occur.</a:t>
            </a:r>
          </a:p>
          <a:p>
            <a:pPr marL="0" indent="0">
              <a:buNone/>
            </a:pPr>
            <a:r>
              <a:rPr lang="en-US" dirty="0" smtClean="0"/>
              <a:t>In reality, we cannot sacrifice partition tolerance. It’s trade off between consistency and availability</a:t>
            </a:r>
          </a:p>
          <a:p>
            <a:endParaRPr lang="en-US" dirty="0"/>
          </a:p>
        </p:txBody>
      </p:sp>
      <p:sp>
        <p:nvSpPr>
          <p:cNvPr id="4" name="正方形/長方形 3"/>
          <p:cNvSpPr/>
          <p:nvPr/>
        </p:nvSpPr>
        <p:spPr>
          <a:xfrm>
            <a:off x="1662777" y="5942568"/>
            <a:ext cx="5661999" cy="369332"/>
          </a:xfrm>
          <a:prstGeom prst="rect">
            <a:avLst/>
          </a:prstGeom>
        </p:spPr>
        <p:txBody>
          <a:bodyPr wrap="none">
            <a:spAutoFit/>
          </a:bodyPr>
          <a:lstStyle/>
          <a:p>
            <a:r>
              <a:rPr lang="en-US" dirty="0">
                <a:hlinkClick r:id="rId2"/>
              </a:rPr>
              <a:t>http://robertgreiner.com/2014/08/cap-theorem-revisited/</a:t>
            </a:r>
            <a:endParaRPr lang="en-US" dirty="0"/>
          </a:p>
        </p:txBody>
      </p:sp>
    </p:spTree>
    <p:extLst>
      <p:ext uri="{BB962C8B-B14F-4D97-AF65-F5344CB8AC3E}">
        <p14:creationId xmlns:p14="http://schemas.microsoft.com/office/powerpoint/2010/main" val="2389567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Week 2 </a:t>
            </a:r>
            <a:r>
              <a:rPr lang="en-US" dirty="0" smtClean="0"/>
              <a:t>Learnings2 – Lambda architecture</a:t>
            </a:r>
            <a:endParaRPr lang="en-US" dirty="0"/>
          </a:p>
        </p:txBody>
      </p:sp>
      <p:sp>
        <p:nvSpPr>
          <p:cNvPr id="3" name="コンテンツ プレースホルダー 2"/>
          <p:cNvSpPr>
            <a:spLocks noGrp="1"/>
          </p:cNvSpPr>
          <p:nvPr>
            <p:ph idx="1"/>
          </p:nvPr>
        </p:nvSpPr>
        <p:spPr/>
        <p:txBody>
          <a:bodyPr/>
          <a:lstStyle/>
          <a:p>
            <a:pPr marL="0" indent="0">
              <a:buNone/>
            </a:pPr>
            <a:r>
              <a:rPr lang="en-US" b="1" dirty="0"/>
              <a:t>Lambda </a:t>
            </a:r>
            <a:r>
              <a:rPr lang="en-US" b="1" dirty="0" smtClean="0"/>
              <a:t>architecture </a:t>
            </a:r>
            <a:r>
              <a:rPr lang="en-US" dirty="0" smtClean="0"/>
              <a:t>is an data processing architecture for big data</a:t>
            </a:r>
          </a:p>
          <a:p>
            <a:pPr marL="0" indent="0">
              <a:buNone/>
            </a:pPr>
            <a:r>
              <a:rPr lang="en-US" b="1" dirty="0" smtClean="0"/>
              <a:t>The Batch layer: </a:t>
            </a:r>
            <a:r>
              <a:rPr lang="en-US" dirty="0" smtClean="0"/>
              <a:t>manages the master data and precomputes the batch views.</a:t>
            </a:r>
          </a:p>
          <a:p>
            <a:pPr marL="0" indent="0">
              <a:buNone/>
            </a:pPr>
            <a:r>
              <a:rPr lang="en-US" b="1" dirty="0" smtClean="0"/>
              <a:t>The speed layer:</a:t>
            </a:r>
            <a:r>
              <a:rPr lang="en-US" dirty="0" smtClean="0"/>
              <a:t> focuses on recent data only and increments the real-time views.</a:t>
            </a:r>
          </a:p>
          <a:p>
            <a:pPr marL="0" indent="0">
              <a:buNone/>
            </a:pPr>
            <a:r>
              <a:rPr lang="en-US" b="1" dirty="0" smtClean="0"/>
              <a:t>The serving layer:</a:t>
            </a:r>
            <a:r>
              <a:rPr lang="en-US" dirty="0" smtClean="0"/>
              <a:t> indexes and exposes the views so that the data can be queried.</a:t>
            </a:r>
          </a:p>
          <a:p>
            <a:pPr marL="0" indent="0">
              <a:buNone/>
            </a:pPr>
            <a:endParaRPr lang="en-US" dirty="0"/>
          </a:p>
          <a:p>
            <a:endParaRPr lang="en-US" dirty="0"/>
          </a:p>
        </p:txBody>
      </p:sp>
    </p:spTree>
    <p:extLst>
      <p:ext uri="{BB962C8B-B14F-4D97-AF65-F5344CB8AC3E}">
        <p14:creationId xmlns:p14="http://schemas.microsoft.com/office/powerpoint/2010/main" val="271653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Lambda architecture - Example</a:t>
            </a:r>
            <a:endParaRPr 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lang="en-US" dirty="0" smtClean="0"/>
              <a:t>Apache Hadoop provides both reliable </a:t>
            </a:r>
            <a:r>
              <a:rPr lang="en-US" b="1" i="1" dirty="0" smtClean="0"/>
              <a:t>storage (HDFS) </a:t>
            </a:r>
            <a:r>
              <a:rPr lang="en-US" dirty="0" smtClean="0"/>
              <a:t>and a </a:t>
            </a:r>
            <a:r>
              <a:rPr lang="en-US" b="1" i="1" dirty="0" smtClean="0"/>
              <a:t>processing system </a:t>
            </a:r>
            <a:r>
              <a:rPr lang="en-US" b="1" i="1" dirty="0" smtClean="0">
                <a:solidFill>
                  <a:srgbClr val="FF0000"/>
                </a:solidFill>
              </a:rPr>
              <a:t>(MapReduce) </a:t>
            </a:r>
            <a:r>
              <a:rPr lang="en-US" dirty="0" smtClean="0"/>
              <a:t>for large data sets across clusters of computers. </a:t>
            </a:r>
            <a:r>
              <a:rPr lang="en-US" b="1" i="1" dirty="0" smtClean="0"/>
              <a:t>MapReduce is a batch query processor that is targeted at long-running background processes</a:t>
            </a:r>
            <a:r>
              <a:rPr lang="en-US" dirty="0" smtClean="0"/>
              <a:t>. Hadoop can handle Volume. But to handle Velocity, we need real-time processing tools that can compensate for the high-latency of batch systems, and serve the most recent data continuously, as new data arrives and older data is progressively integrated into the batch framework.</a:t>
            </a:r>
          </a:p>
          <a:p>
            <a:pPr marL="0" indent="0">
              <a:buNone/>
            </a:pPr>
            <a:r>
              <a:rPr lang="en-US" dirty="0" smtClean="0"/>
              <a:t>Therefore we need both batch and real-time to run in parallel, and add </a:t>
            </a:r>
            <a:r>
              <a:rPr lang="en-US" b="1" i="1" dirty="0" smtClean="0"/>
              <a:t>a real-time computational system (e.g. </a:t>
            </a:r>
            <a:r>
              <a:rPr lang="en-US" b="1" i="1" dirty="0" smtClean="0">
                <a:solidFill>
                  <a:srgbClr val="FF0000"/>
                </a:solidFill>
              </a:rPr>
              <a:t>Apache Storm</a:t>
            </a:r>
            <a:r>
              <a:rPr lang="en-US" b="1" i="1" dirty="0" smtClean="0"/>
              <a:t>) </a:t>
            </a:r>
            <a:r>
              <a:rPr lang="en-US" dirty="0" smtClean="0"/>
              <a:t>to our batch framework. </a:t>
            </a:r>
            <a:r>
              <a:rPr lang="en-US" b="1" dirty="0" smtClean="0"/>
              <a:t>This architectural combination of batch and real-time computation is referred to as a Lambda Architecture (λ).</a:t>
            </a:r>
            <a:endParaRPr lang="en-US" b="1" dirty="0"/>
          </a:p>
        </p:txBody>
      </p:sp>
    </p:spTree>
    <p:extLst>
      <p:ext uri="{BB962C8B-B14F-4D97-AF65-F5344CB8AC3E}">
        <p14:creationId xmlns:p14="http://schemas.microsoft.com/office/powerpoint/2010/main" val="213204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51967"/>
            <a:ext cx="10515600" cy="1325563"/>
          </a:xfrm>
        </p:spPr>
        <p:txBody>
          <a:bodyPr/>
          <a:lstStyle/>
          <a:p>
            <a:r>
              <a:rPr lang="en-US" dirty="0" smtClean="0"/>
              <a:t>Lambda Architecture for Big Data</a:t>
            </a:r>
            <a:endParaRPr lang="en-US" dirty="0"/>
          </a:p>
        </p:txBody>
      </p:sp>
      <p:pic>
        <p:nvPicPr>
          <p:cNvPr id="1028"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95" y="1438031"/>
            <a:ext cx="7157706" cy="486724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61474" y="7356993"/>
            <a:ext cx="6096000" cy="1477328"/>
          </a:xfrm>
          <a:prstGeom prst="rect">
            <a:avLst/>
          </a:prstGeom>
        </p:spPr>
        <p:txBody>
          <a:bodyPr>
            <a:spAutoFit/>
          </a:bodyPr>
          <a:lstStyle/>
          <a:p>
            <a:r>
              <a:rPr lang="en-US" dirty="0" smtClean="0">
                <a:hlinkClick r:id="rId3"/>
              </a:rPr>
              <a:t>http://jameskinley.tumblr.com/post/37398560534/the-lambda-architecture-principles-for</a:t>
            </a:r>
            <a:endParaRPr lang="en-US" dirty="0" smtClean="0"/>
          </a:p>
          <a:p>
            <a:endParaRPr lang="en-US" dirty="0"/>
          </a:p>
          <a:p>
            <a:r>
              <a:rPr lang="en-US" dirty="0" smtClean="0">
                <a:hlinkClick r:id="rId4"/>
              </a:rPr>
              <a:t>https://dzone.com/articles/lambda-architecture-big-data</a:t>
            </a:r>
            <a:endParaRPr lang="en-US" dirty="0" smtClean="0"/>
          </a:p>
          <a:p>
            <a:endParaRPr lang="en-US" dirty="0"/>
          </a:p>
        </p:txBody>
      </p:sp>
      <p:sp>
        <p:nvSpPr>
          <p:cNvPr id="5" name="正方形/長方形 4"/>
          <p:cNvSpPr/>
          <p:nvPr/>
        </p:nvSpPr>
        <p:spPr>
          <a:xfrm>
            <a:off x="7604369" y="1662932"/>
            <a:ext cx="4464642" cy="5078313"/>
          </a:xfrm>
          <a:prstGeom prst="rect">
            <a:avLst/>
          </a:prstGeom>
        </p:spPr>
        <p:txBody>
          <a:bodyPr wrap="square">
            <a:spAutoFit/>
          </a:bodyPr>
          <a:lstStyle/>
          <a:p>
            <a:r>
              <a:rPr lang="en-US" dirty="0" smtClean="0">
                <a:solidFill>
                  <a:srgbClr val="262626"/>
                </a:solidFill>
                <a:latin typeface="Arial" panose="020B0604020202020204" pitchFamily="34" charset="0"/>
                <a:cs typeface="Arial" panose="020B0604020202020204" pitchFamily="34" charset="0"/>
              </a:rPr>
              <a:t>A </a:t>
            </a:r>
            <a:r>
              <a:rPr lang="en-US" dirty="0">
                <a:solidFill>
                  <a:srgbClr val="262626"/>
                </a:solidFill>
                <a:latin typeface="Arial" panose="020B0604020202020204" pitchFamily="34" charset="0"/>
                <a:cs typeface="Arial" panose="020B0604020202020204" pitchFamily="34" charset="0"/>
              </a:rPr>
              <a:t>generic, scalable and fault-tolerant data processing architecture</a:t>
            </a:r>
          </a:p>
          <a:p>
            <a:endParaRPr lang="en-US" dirty="0">
              <a:solidFill>
                <a:srgbClr val="262626"/>
              </a:solidFill>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a:t>
            </a:r>
            <a:r>
              <a:rPr lang="en-US" b="1" i="0" dirty="0" smtClean="0">
                <a:solidFill>
                  <a:srgbClr val="262626"/>
                </a:solidFill>
                <a:effectLst/>
                <a:latin typeface="Arial" panose="020B0604020202020204" pitchFamily="34" charset="0"/>
                <a:cs typeface="Arial" panose="020B0604020202020204" pitchFamily="34" charset="0"/>
              </a:rPr>
              <a:t> Batch Layer</a:t>
            </a:r>
            <a:r>
              <a:rPr lang="en-US" b="0" i="0" dirty="0" smtClean="0">
                <a:solidFill>
                  <a:srgbClr val="262626"/>
                </a:solidFill>
                <a:effectLst/>
                <a:latin typeface="Arial" panose="020B0604020202020204" pitchFamily="34" charset="0"/>
                <a:cs typeface="Arial" panose="020B0604020202020204" pitchFamily="34" charset="0"/>
              </a:rPr>
              <a:t>  manages the master data and precomputes the batch views</a:t>
            </a:r>
          </a:p>
          <a:p>
            <a:r>
              <a:rPr lang="en-US" i="1" dirty="0" smtClean="0">
                <a:solidFill>
                  <a:srgbClr val="262626"/>
                </a:solidFill>
                <a:latin typeface="Arial" panose="020B0604020202020204" pitchFamily="34" charset="0"/>
                <a:cs typeface="Arial" panose="020B0604020202020204" pitchFamily="34" charset="0"/>
              </a:rPr>
              <a:t>e.g. Apache Hadoop</a:t>
            </a:r>
            <a:endParaRPr lang="en-US" b="0" i="1" dirty="0" smtClean="0">
              <a:solidFill>
                <a:srgbClr val="262626"/>
              </a:solidFill>
              <a:effectLst/>
              <a:latin typeface="Arial" panose="020B0604020202020204" pitchFamily="34" charset="0"/>
              <a:cs typeface="Arial" panose="020B0604020202020204" pitchFamily="34" charset="0"/>
            </a:endParaRPr>
          </a:p>
          <a:p>
            <a:endParaRPr lang="en-US" dirty="0">
              <a:solidFill>
                <a:srgbClr val="262626"/>
              </a:solidFill>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 </a:t>
            </a:r>
            <a:r>
              <a:rPr lang="en-US" b="1" i="0" dirty="0" smtClean="0">
                <a:solidFill>
                  <a:srgbClr val="262626"/>
                </a:solidFill>
                <a:effectLst/>
                <a:latin typeface="Arial" panose="020B0604020202020204" pitchFamily="34" charset="0"/>
                <a:cs typeface="Arial" panose="020B0604020202020204" pitchFamily="34" charset="0"/>
              </a:rPr>
              <a:t>Speed Layer</a:t>
            </a:r>
            <a:r>
              <a:rPr lang="en-US" b="0" i="0" dirty="0" smtClean="0">
                <a:solidFill>
                  <a:srgbClr val="262626"/>
                </a:solidFill>
                <a:effectLst/>
                <a:latin typeface="Arial" panose="020B0604020202020204" pitchFamily="34" charset="0"/>
                <a:cs typeface="Arial" panose="020B0604020202020204" pitchFamily="34" charset="0"/>
              </a:rPr>
              <a:t>  serves recent data only and increments the real-time views</a:t>
            </a:r>
            <a:r>
              <a:rPr lang="en-US" dirty="0">
                <a:solidFill>
                  <a:srgbClr val="262626"/>
                </a:solidFill>
                <a:latin typeface="Arial" panose="020B0604020202020204" pitchFamily="34" charset="0"/>
                <a:cs typeface="Arial" panose="020B0604020202020204" pitchFamily="34" charset="0"/>
              </a:rPr>
              <a:t>. the speed layer is responsible for filling the "gap" caused by the batch layer's lag in providing views based on the most recent </a:t>
            </a:r>
            <a:r>
              <a:rPr lang="en-US" dirty="0" smtClean="0">
                <a:solidFill>
                  <a:srgbClr val="262626"/>
                </a:solidFill>
                <a:latin typeface="Arial" panose="020B0604020202020204" pitchFamily="34" charset="0"/>
                <a:cs typeface="Arial" panose="020B0604020202020204" pitchFamily="34" charset="0"/>
              </a:rPr>
              <a:t>data.</a:t>
            </a:r>
            <a:endParaRPr lang="en-US" b="0" i="0" dirty="0" smtClean="0">
              <a:solidFill>
                <a:srgbClr val="262626"/>
              </a:solidFill>
              <a:effectLst/>
              <a:latin typeface="Arial" panose="020B0604020202020204" pitchFamily="34" charset="0"/>
              <a:cs typeface="Arial" panose="020B0604020202020204" pitchFamily="34" charset="0"/>
            </a:endParaRPr>
          </a:p>
          <a:p>
            <a:r>
              <a:rPr lang="en-US" b="0" i="1" dirty="0" smtClean="0">
                <a:solidFill>
                  <a:srgbClr val="262626"/>
                </a:solidFill>
                <a:effectLst/>
                <a:latin typeface="Arial" panose="020B0604020202020204" pitchFamily="34" charset="0"/>
                <a:cs typeface="Arial" panose="020B0604020202020204" pitchFamily="34" charset="0"/>
              </a:rPr>
              <a:t>e.g. Apache Storm, Apache Spark</a:t>
            </a:r>
          </a:p>
          <a:p>
            <a:pPr>
              <a:buFont typeface="+mj-lt"/>
              <a:buAutoNum type="arabicPeriod"/>
            </a:pPr>
            <a:endParaRPr lang="en-US" b="0" i="0" dirty="0" smtClean="0">
              <a:solidFill>
                <a:srgbClr val="262626"/>
              </a:solidFill>
              <a:effectLst/>
              <a:latin typeface="Arial" panose="020B0604020202020204" pitchFamily="34" charset="0"/>
              <a:cs typeface="Arial" panose="020B0604020202020204" pitchFamily="34" charset="0"/>
            </a:endParaRPr>
          </a:p>
          <a:p>
            <a:r>
              <a:rPr lang="en-US" b="0" i="0" dirty="0" smtClean="0">
                <a:solidFill>
                  <a:srgbClr val="262626"/>
                </a:solidFill>
                <a:effectLst/>
                <a:latin typeface="Arial" panose="020B0604020202020204" pitchFamily="34" charset="0"/>
                <a:cs typeface="Arial" panose="020B0604020202020204" pitchFamily="34" charset="0"/>
              </a:rPr>
              <a:t>The </a:t>
            </a:r>
            <a:r>
              <a:rPr lang="en-US" b="1" i="0" dirty="0" smtClean="0">
                <a:solidFill>
                  <a:srgbClr val="262626"/>
                </a:solidFill>
                <a:effectLst/>
                <a:latin typeface="Arial" panose="020B0604020202020204" pitchFamily="34" charset="0"/>
                <a:cs typeface="Arial" panose="020B0604020202020204" pitchFamily="34" charset="0"/>
              </a:rPr>
              <a:t>Serving Layer</a:t>
            </a:r>
            <a:r>
              <a:rPr lang="en-US" b="0" i="0" dirty="0" smtClean="0">
                <a:solidFill>
                  <a:srgbClr val="262626"/>
                </a:solidFill>
                <a:effectLst/>
                <a:latin typeface="Arial" panose="020B0604020202020204" pitchFamily="34" charset="0"/>
                <a:cs typeface="Arial" panose="020B0604020202020204" pitchFamily="34" charset="0"/>
              </a:rPr>
              <a:t> is responsible for indexing and exposing the views so that they can be queried.</a:t>
            </a:r>
            <a:endParaRPr lang="en-US" b="0" i="0" dirty="0">
              <a:solidFill>
                <a:srgbClr val="262626"/>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6880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1297" y="40086"/>
            <a:ext cx="10515600" cy="1325563"/>
          </a:xfrm>
        </p:spPr>
        <p:txBody>
          <a:bodyPr/>
          <a:lstStyle/>
          <a:p>
            <a:r>
              <a:rPr lang="en-US" dirty="0" smtClean="0"/>
              <a:t>MapReduce</a:t>
            </a:r>
            <a:endParaRPr lang="en-US" dirty="0"/>
          </a:p>
        </p:txBody>
      </p:sp>
      <p:pic>
        <p:nvPicPr>
          <p:cNvPr id="4" name="図 3"/>
          <p:cNvPicPr>
            <a:picLocks noChangeAspect="1"/>
          </p:cNvPicPr>
          <p:nvPr/>
        </p:nvPicPr>
        <p:blipFill>
          <a:blip r:embed="rId2"/>
          <a:stretch>
            <a:fillRect/>
          </a:stretch>
        </p:blipFill>
        <p:spPr>
          <a:xfrm>
            <a:off x="3161626" y="702868"/>
            <a:ext cx="8496300" cy="3914775"/>
          </a:xfrm>
          <a:prstGeom prst="rect">
            <a:avLst/>
          </a:prstGeom>
        </p:spPr>
      </p:pic>
      <p:sp>
        <p:nvSpPr>
          <p:cNvPr id="5" name="正方形/長方形 4"/>
          <p:cNvSpPr/>
          <p:nvPr/>
        </p:nvSpPr>
        <p:spPr>
          <a:xfrm>
            <a:off x="329076" y="5143865"/>
            <a:ext cx="11428652" cy="1477328"/>
          </a:xfrm>
          <a:prstGeom prst="rect">
            <a:avLst/>
          </a:prstGeom>
        </p:spPr>
        <p:txBody>
          <a:bodyPr wrap="square">
            <a:spAutoFit/>
          </a:bodyPr>
          <a:lstStyle/>
          <a:p>
            <a:r>
              <a:rPr lang="en-US" dirty="0">
                <a:solidFill>
                  <a:srgbClr val="6C6C6C"/>
                </a:solidFill>
                <a:latin typeface="NeueHaasGroteskText W01"/>
              </a:rPr>
              <a:t>MapReduce is a core component of the </a:t>
            </a:r>
            <a:r>
              <a:rPr lang="en-US" u="sng" dirty="0">
                <a:solidFill>
                  <a:srgbClr val="00B3AC"/>
                </a:solidFill>
                <a:latin typeface="NeueHaasGroteskText W01"/>
                <a:hlinkClick r:id="rId3"/>
              </a:rPr>
              <a:t>Apache Hadoop</a:t>
            </a:r>
            <a:r>
              <a:rPr lang="en-US" dirty="0">
                <a:solidFill>
                  <a:srgbClr val="6C6C6C"/>
                </a:solidFill>
                <a:latin typeface="NeueHaasGroteskText W01"/>
              </a:rPr>
              <a:t> software framework.</a:t>
            </a:r>
          </a:p>
          <a:p>
            <a:r>
              <a:rPr lang="en-US" dirty="0">
                <a:solidFill>
                  <a:srgbClr val="6C6C6C"/>
                </a:solidFill>
                <a:latin typeface="NeueHaasGroteskText W01"/>
              </a:rPr>
              <a:t>Hadoop enables resilient, distributed processing of massive unstructured data sets across commodity computer </a:t>
            </a:r>
            <a:r>
              <a:rPr lang="en-US" u="sng" dirty="0">
                <a:solidFill>
                  <a:srgbClr val="00B3AC"/>
                </a:solidFill>
                <a:latin typeface="NeueHaasGroteskText W01"/>
                <a:hlinkClick r:id="rId4"/>
              </a:rPr>
              <a:t>clusters</a:t>
            </a:r>
            <a:r>
              <a:rPr lang="en-US" dirty="0">
                <a:solidFill>
                  <a:srgbClr val="6C6C6C"/>
                </a:solidFill>
                <a:latin typeface="NeueHaasGroteskText W01"/>
              </a:rPr>
              <a:t>, in which each node of the cluster includes its own storage. </a:t>
            </a:r>
            <a:r>
              <a:rPr lang="en-US" b="1" dirty="0">
                <a:solidFill>
                  <a:srgbClr val="6C6C6C"/>
                </a:solidFill>
                <a:latin typeface="NeueHaasGroteskText W01"/>
              </a:rPr>
              <a:t>MapReduce serves two essential functions: It parcels out work to various nodes within the cluster or map, and it organizes and reduces the results from each node into a cohesive answer to a query.</a:t>
            </a:r>
            <a:endParaRPr lang="en-US" b="1" i="0" dirty="0">
              <a:solidFill>
                <a:srgbClr val="6C6C6C"/>
              </a:solidFill>
              <a:effectLst/>
              <a:latin typeface="NeueHaasGroteskText W01"/>
            </a:endParaRPr>
          </a:p>
        </p:txBody>
      </p:sp>
    </p:spTree>
    <p:extLst>
      <p:ext uri="{BB962C8B-B14F-4D97-AF65-F5344CB8AC3E}">
        <p14:creationId xmlns:p14="http://schemas.microsoft.com/office/powerpoint/2010/main" val="801246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rgbClr val="000000"/>
                </a:solidFill>
                <a:latin typeface="Verdana" panose="020B0604030504040204" pitchFamily="34" charset="0"/>
              </a:rPr>
              <a:t>Data sharing is slow in MapReduce</a:t>
            </a:r>
            <a:endParaRPr lang="en-US" dirty="0"/>
          </a:p>
        </p:txBody>
      </p:sp>
      <p:sp>
        <p:nvSpPr>
          <p:cNvPr id="4" name="正方形/長方形 3"/>
          <p:cNvSpPr/>
          <p:nvPr/>
        </p:nvSpPr>
        <p:spPr>
          <a:xfrm>
            <a:off x="838200" y="2488329"/>
            <a:ext cx="10515600" cy="2308324"/>
          </a:xfrm>
          <a:prstGeom prst="rect">
            <a:avLst/>
          </a:prstGeom>
        </p:spPr>
        <p:txBody>
          <a:bodyPr wrap="square">
            <a:spAutoFit/>
          </a:bodyPr>
          <a:lstStyle/>
          <a:p>
            <a:pPr algn="just"/>
            <a:r>
              <a:rPr lang="en-US" dirty="0">
                <a:solidFill>
                  <a:srgbClr val="000000"/>
                </a:solidFill>
                <a:latin typeface="Verdana" panose="020B0604030504040204" pitchFamily="34" charset="0"/>
              </a:rPr>
              <a:t>Data sharing is slow in MapReduce due to </a:t>
            </a:r>
            <a:r>
              <a:rPr lang="en-US" b="1" dirty="0">
                <a:solidFill>
                  <a:srgbClr val="000000"/>
                </a:solidFill>
                <a:latin typeface="Verdana" panose="020B0604030504040204" pitchFamily="34" charset="0"/>
              </a:rPr>
              <a:t>replication, serialization</a:t>
            </a:r>
            <a:r>
              <a:rPr lang="en-US" dirty="0">
                <a:solidFill>
                  <a:srgbClr val="000000"/>
                </a:solidFill>
                <a:latin typeface="Verdana" panose="020B0604030504040204" pitchFamily="34" charset="0"/>
              </a:rPr>
              <a:t>, and </a:t>
            </a:r>
            <a:r>
              <a:rPr lang="en-US" b="1" dirty="0">
                <a:solidFill>
                  <a:srgbClr val="000000"/>
                </a:solidFill>
                <a:latin typeface="Verdana" panose="020B0604030504040204" pitchFamily="34" charset="0"/>
              </a:rPr>
              <a:t>disk IO</a:t>
            </a:r>
            <a:r>
              <a:rPr lang="en-US" dirty="0">
                <a:solidFill>
                  <a:srgbClr val="000000"/>
                </a:solidFill>
                <a:latin typeface="Verdana" panose="020B0604030504040204" pitchFamily="34" charset="0"/>
              </a:rPr>
              <a:t>. Most of the Hadoop applications, they spend more than 90% of the time doing HDFS read-write operations.</a:t>
            </a:r>
          </a:p>
          <a:p>
            <a:pPr algn="just"/>
            <a:r>
              <a:rPr lang="en-US" dirty="0">
                <a:solidFill>
                  <a:srgbClr val="000000"/>
                </a:solidFill>
                <a:latin typeface="Verdana" panose="020B0604030504040204" pitchFamily="34" charset="0"/>
              </a:rPr>
              <a:t>Recognizing this problem, researchers developed a specialized framework called Apache Spark. The key idea of spark is </a:t>
            </a:r>
            <a:r>
              <a:rPr lang="en-US" b="1" dirty="0">
                <a:solidFill>
                  <a:srgbClr val="000000"/>
                </a:solidFill>
                <a:latin typeface="Verdana" panose="020B0604030504040204" pitchFamily="34" charset="0"/>
              </a:rPr>
              <a:t>R</a:t>
            </a:r>
            <a:r>
              <a:rPr lang="en-US" dirty="0">
                <a:solidFill>
                  <a:srgbClr val="000000"/>
                </a:solidFill>
                <a:latin typeface="Verdana" panose="020B0604030504040204" pitchFamily="34" charset="0"/>
              </a:rPr>
              <a:t>esilient </a:t>
            </a:r>
            <a:r>
              <a:rPr lang="en-US" b="1" dirty="0">
                <a:solidFill>
                  <a:srgbClr val="000000"/>
                </a:solidFill>
                <a:latin typeface="Verdana" panose="020B0604030504040204" pitchFamily="34" charset="0"/>
              </a:rPr>
              <a:t>D</a:t>
            </a:r>
            <a:r>
              <a:rPr lang="en-US" dirty="0">
                <a:solidFill>
                  <a:srgbClr val="000000"/>
                </a:solidFill>
                <a:latin typeface="Verdana" panose="020B0604030504040204" pitchFamily="34" charset="0"/>
              </a:rPr>
              <a:t>istributed </a:t>
            </a:r>
            <a:r>
              <a:rPr lang="en-US" b="1" dirty="0">
                <a:solidFill>
                  <a:srgbClr val="000000"/>
                </a:solidFill>
                <a:latin typeface="Verdana" panose="020B0604030504040204" pitchFamily="34" charset="0"/>
              </a:rPr>
              <a:t>D</a:t>
            </a:r>
            <a:r>
              <a:rPr lang="en-US" dirty="0">
                <a:solidFill>
                  <a:srgbClr val="000000"/>
                </a:solidFill>
                <a:latin typeface="Verdana" panose="020B0604030504040204" pitchFamily="34" charset="0"/>
              </a:rPr>
              <a:t>atasets (RDD); it supports in-memory processing computation. This means, it stores the state of memory as an object across the jobs and the object is sharable between those jobs. Data sharing in memory is 10 to 100 times faster than network and Disk.</a:t>
            </a:r>
            <a:endParaRPr lang="en-US" b="0" i="0" dirty="0">
              <a:solidFill>
                <a:srgbClr val="000000"/>
              </a:solidFill>
              <a:effectLst/>
              <a:latin typeface="Verdana" panose="020B0604030504040204" pitchFamily="34" charset="0"/>
            </a:endParaRPr>
          </a:p>
        </p:txBody>
      </p:sp>
      <p:pic>
        <p:nvPicPr>
          <p:cNvPr id="5" name="図 4"/>
          <p:cNvPicPr>
            <a:picLocks noChangeAspect="1"/>
          </p:cNvPicPr>
          <p:nvPr/>
        </p:nvPicPr>
        <p:blipFill>
          <a:blip r:embed="rId2"/>
          <a:stretch>
            <a:fillRect/>
          </a:stretch>
        </p:blipFill>
        <p:spPr>
          <a:xfrm>
            <a:off x="838200" y="5165952"/>
            <a:ext cx="4746171" cy="2544952"/>
          </a:xfrm>
          <a:prstGeom prst="rect">
            <a:avLst/>
          </a:prstGeom>
        </p:spPr>
      </p:pic>
      <p:pic>
        <p:nvPicPr>
          <p:cNvPr id="7" name="図 6"/>
          <p:cNvPicPr>
            <a:picLocks noChangeAspect="1"/>
          </p:cNvPicPr>
          <p:nvPr/>
        </p:nvPicPr>
        <p:blipFill>
          <a:blip r:embed="rId3"/>
          <a:stretch>
            <a:fillRect/>
          </a:stretch>
        </p:blipFill>
        <p:spPr>
          <a:xfrm>
            <a:off x="6126162" y="5165952"/>
            <a:ext cx="4691847" cy="2544952"/>
          </a:xfrm>
          <a:prstGeom prst="rect">
            <a:avLst/>
          </a:prstGeom>
        </p:spPr>
      </p:pic>
      <p:sp>
        <p:nvSpPr>
          <p:cNvPr id="8" name="正方形/長方形 7"/>
          <p:cNvSpPr/>
          <p:nvPr/>
        </p:nvSpPr>
        <p:spPr>
          <a:xfrm>
            <a:off x="1088571" y="8345492"/>
            <a:ext cx="6096000" cy="646331"/>
          </a:xfrm>
          <a:prstGeom prst="rect">
            <a:avLst/>
          </a:prstGeom>
        </p:spPr>
        <p:txBody>
          <a:bodyPr>
            <a:spAutoFit/>
          </a:bodyPr>
          <a:lstStyle/>
          <a:p>
            <a:r>
              <a:rPr lang="en-US" dirty="0"/>
              <a:t>https://www.tutorialspoint.com/apache_spark/apache_spark_rdd.htm</a:t>
            </a:r>
          </a:p>
        </p:txBody>
      </p:sp>
    </p:spTree>
    <p:extLst>
      <p:ext uri="{BB962C8B-B14F-4D97-AF65-F5344CB8AC3E}">
        <p14:creationId xmlns:p14="http://schemas.microsoft.com/office/powerpoint/2010/main" val="908212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Apache Spark</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a:t>Apache Spark is a framework for </a:t>
            </a:r>
            <a:r>
              <a:rPr lang="en-US" b="1" dirty="0"/>
              <a:t>real time data analytics </a:t>
            </a:r>
            <a:r>
              <a:rPr lang="en-US" dirty="0"/>
              <a:t>in a distributed computing environment</a:t>
            </a:r>
            <a:r>
              <a:rPr lang="en-US" dirty="0" smtClean="0"/>
              <a:t>.</a:t>
            </a:r>
          </a:p>
          <a:p>
            <a:r>
              <a:rPr lang="en-US" dirty="0"/>
              <a:t>It executes </a:t>
            </a:r>
            <a:r>
              <a:rPr lang="en-US" b="1" dirty="0"/>
              <a:t>in-memory computations to increase speed </a:t>
            </a:r>
            <a:r>
              <a:rPr lang="en-US" dirty="0"/>
              <a:t>of data processing over Map-Reduce</a:t>
            </a:r>
            <a:r>
              <a:rPr lang="en-US" dirty="0" smtClean="0"/>
              <a:t>. (</a:t>
            </a:r>
            <a:r>
              <a:rPr lang="en-US" dirty="0" smtClean="0">
                <a:solidFill>
                  <a:srgbClr val="FF0000"/>
                </a:solidFill>
              </a:rPr>
              <a:t>100x faster</a:t>
            </a:r>
            <a:r>
              <a:rPr lang="en-US" dirty="0" smtClean="0"/>
              <a:t>)</a:t>
            </a:r>
          </a:p>
          <a:p>
            <a:r>
              <a:rPr lang="en-US" b="1" dirty="0"/>
              <a:t>Spark comes packed with high-level libraries</a:t>
            </a:r>
            <a:r>
              <a:rPr lang="en-US" dirty="0"/>
              <a:t>, including support for R, SQL, Python, Scala, Java etc. These standard libraries increase the </a:t>
            </a:r>
            <a:r>
              <a:rPr lang="en-US" b="1" dirty="0"/>
              <a:t>seamless integrations in complex workflow</a:t>
            </a:r>
            <a:r>
              <a:rPr lang="en-US" dirty="0" smtClean="0"/>
              <a:t>. </a:t>
            </a:r>
            <a:r>
              <a:rPr lang="en-US" dirty="0" err="1" smtClean="0">
                <a:solidFill>
                  <a:srgbClr val="FF0000"/>
                </a:solidFill>
              </a:rPr>
              <a:t>Pyspark</a:t>
            </a:r>
            <a:endParaRPr lang="en-US" dirty="0" smtClean="0">
              <a:solidFill>
                <a:srgbClr val="FF0000"/>
              </a:solidFill>
            </a:endParaRPr>
          </a:p>
          <a:p>
            <a:r>
              <a:rPr lang="en-US" dirty="0"/>
              <a:t>The core of the Spark architecture is the concept of </a:t>
            </a:r>
            <a:r>
              <a:rPr lang="en-US" dirty="0">
                <a:solidFill>
                  <a:srgbClr val="FF0000"/>
                </a:solidFill>
              </a:rPr>
              <a:t>RDD</a:t>
            </a:r>
            <a:r>
              <a:rPr lang="en-US" dirty="0"/>
              <a:t>s. </a:t>
            </a:r>
            <a:endParaRPr lang="en-US" dirty="0" smtClean="0"/>
          </a:p>
          <a:p>
            <a:r>
              <a:rPr lang="en-US" b="1" dirty="0"/>
              <a:t>Spark SQL assumes that data are structured according to a relational model</a:t>
            </a:r>
            <a:r>
              <a:rPr lang="en-US" dirty="0"/>
              <a:t>, which enables us to use SQL to query the data. It provides a programming abstraction based on what is called </a:t>
            </a:r>
            <a:r>
              <a:rPr lang="en-US" dirty="0" err="1"/>
              <a:t>DataFrames</a:t>
            </a:r>
            <a:r>
              <a:rPr lang="en-US" dirty="0"/>
              <a:t>. Spark SQL acts as a distributed SQL query engine.</a:t>
            </a:r>
            <a:endParaRPr lang="en-US" dirty="0" smtClean="0"/>
          </a:p>
          <a:p>
            <a:endParaRPr lang="en-US" dirty="0"/>
          </a:p>
        </p:txBody>
      </p:sp>
      <p:pic>
        <p:nvPicPr>
          <p:cNvPr id="4" name="図 3"/>
          <p:cNvPicPr>
            <a:picLocks noChangeAspect="1"/>
          </p:cNvPicPr>
          <p:nvPr/>
        </p:nvPicPr>
        <p:blipFill>
          <a:blip r:embed="rId2"/>
          <a:stretch>
            <a:fillRect/>
          </a:stretch>
        </p:blipFill>
        <p:spPr>
          <a:xfrm>
            <a:off x="2430007" y="6052003"/>
            <a:ext cx="6257925" cy="2990850"/>
          </a:xfrm>
          <a:prstGeom prst="rect">
            <a:avLst/>
          </a:prstGeom>
        </p:spPr>
      </p:pic>
    </p:spTree>
    <p:extLst>
      <p:ext uri="{BB962C8B-B14F-4D97-AF65-F5344CB8AC3E}">
        <p14:creationId xmlns:p14="http://schemas.microsoft.com/office/powerpoint/2010/main" val="3450173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hlinkClick r:id="rId2"/>
              </a:rPr>
              <a:t>https://</a:t>
            </a:r>
            <a:r>
              <a:rPr lang="en-US" dirty="0" smtClean="0">
                <a:hlinkClick r:id="rId2"/>
              </a:rPr>
              <a:t>www.tutorialspoint.com/apache_spark/apache_spark_rdd.htm</a:t>
            </a:r>
            <a:r>
              <a:rPr lang="en-US" dirty="0" smtClean="0"/>
              <a:t/>
            </a:r>
            <a:br>
              <a:rPr lang="en-US" dirty="0" smtClean="0"/>
            </a:br>
            <a:endParaRPr lang="en-US" dirty="0"/>
          </a:p>
        </p:txBody>
      </p:sp>
      <p:pic>
        <p:nvPicPr>
          <p:cNvPr id="4" name="図 3"/>
          <p:cNvPicPr>
            <a:picLocks noChangeAspect="1"/>
          </p:cNvPicPr>
          <p:nvPr/>
        </p:nvPicPr>
        <p:blipFill>
          <a:blip r:embed="rId3"/>
          <a:stretch>
            <a:fillRect/>
          </a:stretch>
        </p:blipFill>
        <p:spPr>
          <a:xfrm>
            <a:off x="838200" y="2139269"/>
            <a:ext cx="6858000" cy="3914775"/>
          </a:xfrm>
          <a:prstGeom prst="rect">
            <a:avLst/>
          </a:prstGeom>
        </p:spPr>
      </p:pic>
      <p:pic>
        <p:nvPicPr>
          <p:cNvPr id="5" name="図 4"/>
          <p:cNvPicPr>
            <a:picLocks noChangeAspect="1"/>
          </p:cNvPicPr>
          <p:nvPr/>
        </p:nvPicPr>
        <p:blipFill>
          <a:blip r:embed="rId4"/>
          <a:stretch>
            <a:fillRect/>
          </a:stretch>
        </p:blipFill>
        <p:spPr>
          <a:xfrm>
            <a:off x="838200" y="6537323"/>
            <a:ext cx="6838950" cy="3333750"/>
          </a:xfrm>
          <a:prstGeom prst="rect">
            <a:avLst/>
          </a:prstGeom>
        </p:spPr>
      </p:pic>
    </p:spTree>
    <p:extLst>
      <p:ext uri="{BB962C8B-B14F-4D97-AF65-F5344CB8AC3E}">
        <p14:creationId xmlns:p14="http://schemas.microsoft.com/office/powerpoint/2010/main" val="3239029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Week2 Learning3 - IOPS</a:t>
            </a:r>
            <a:endParaRPr lang="en-US" dirty="0"/>
          </a:p>
        </p:txBody>
      </p:sp>
      <p:pic>
        <p:nvPicPr>
          <p:cNvPr id="2050" name="Picture 2" descr="'OPS Examples &#10;Storage &#10;10,000 rpm SATA dr,ve, HOO SAS &#10;3RLl Flash Memory Array &#10;SAN, with SSO and HOO &#10;20f13 &#10;lops &#10;-140 lops &#10;-100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09102"/>
            <a:ext cx="8446000" cy="3543536"/>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838200" y="1888230"/>
            <a:ext cx="10904621" cy="923330"/>
          </a:xfrm>
          <a:prstGeom prst="rect">
            <a:avLst/>
          </a:prstGeom>
        </p:spPr>
        <p:txBody>
          <a:bodyPr wrap="square">
            <a:spAutoFit/>
          </a:bodyPr>
          <a:lstStyle/>
          <a:p>
            <a:r>
              <a:rPr lang="en-US" b="1" i="0" dirty="0" smtClean="0">
                <a:solidFill>
                  <a:srgbClr val="222222"/>
                </a:solidFill>
                <a:effectLst/>
                <a:latin typeface="Roboto"/>
              </a:rPr>
              <a:t>Input/output operations per second (IOPS, pronounced eye-ops) is a performance measurement used to characterize computer storage devices </a:t>
            </a:r>
            <a:r>
              <a:rPr lang="en-US" b="0" i="0" dirty="0" smtClean="0">
                <a:solidFill>
                  <a:srgbClr val="222222"/>
                </a:solidFill>
                <a:effectLst/>
                <a:latin typeface="Roboto"/>
              </a:rPr>
              <a:t>like hard disk drives (HDD), solid state drives (SSD), and storage area networks (SAN).</a:t>
            </a:r>
            <a:endParaRPr lang="en-US" dirty="0"/>
          </a:p>
        </p:txBody>
      </p:sp>
    </p:spTree>
    <p:extLst>
      <p:ext uri="{BB962C8B-B14F-4D97-AF65-F5344CB8AC3E}">
        <p14:creationId xmlns:p14="http://schemas.microsoft.com/office/powerpoint/2010/main" val="3078789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Week2 Learning3 - CPU bound / IO bound</a:t>
            </a:r>
            <a:endParaRPr lang="en-US" dirty="0"/>
          </a:p>
        </p:txBody>
      </p:sp>
      <p:sp>
        <p:nvSpPr>
          <p:cNvPr id="3" name="コンテンツ プレースホルダー 2"/>
          <p:cNvSpPr>
            <a:spLocks noGrp="1"/>
          </p:cNvSpPr>
          <p:nvPr>
            <p:ph idx="1"/>
          </p:nvPr>
        </p:nvSpPr>
        <p:spPr/>
        <p:txBody>
          <a:bodyPr/>
          <a:lstStyle/>
          <a:p>
            <a:pPr fontAlgn="base"/>
            <a:r>
              <a:rPr lang="en-US" dirty="0"/>
              <a:t>A program is CPU bound if it would go faster if the CPU were faster, i.e. it spends the majority of its time simply using the CPU (doing calculations). A program that computes new digits of π will typically be CPU-bound, it's just crunching numbers.</a:t>
            </a:r>
          </a:p>
          <a:p>
            <a:pPr fontAlgn="base"/>
            <a:r>
              <a:rPr lang="en-US" dirty="0"/>
              <a:t>A program is I/O bound if it would go faster if the I/O subsystem was faster. Which exact I/O system is meant can vary; I typically associate it with disk. A program that looks through a huge file for some data will often be I/O bound, since the bottleneck is then the reading of the data from disk.</a:t>
            </a:r>
          </a:p>
          <a:p>
            <a:endParaRPr lang="en-US" dirty="0"/>
          </a:p>
        </p:txBody>
      </p:sp>
      <p:pic>
        <p:nvPicPr>
          <p:cNvPr id="5123" name="Picture 3" descr="23 of 23 &#10;CPU Bound: Things to Do &#10;Faster CPU &#10;Distribute to many CPUs &#10;More cores and threads &#10;More efficient algorithms, reduce complexit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295" y="5787189"/>
            <a:ext cx="46767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18 of 23 &#10;I/O Bound: Things to Do &#10;In-memory structures. &#10;In-memory database. &#10;Reduce data size to fit memory. &#10;SSD rather than HDD_ &#10;Data locality &#10;Faster network performance. &#10;Reduce number of IOPS neede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65" y="5787189"/>
            <a:ext cx="467677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11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37078"/>
          <a:stretch/>
        </p:blipFill>
        <p:spPr>
          <a:xfrm>
            <a:off x="501313" y="365125"/>
            <a:ext cx="7032063" cy="5584390"/>
          </a:xfrm>
          <a:prstGeom prst="rect">
            <a:avLst/>
          </a:prstGeom>
        </p:spPr>
      </p:pic>
      <p:pic>
        <p:nvPicPr>
          <p:cNvPr id="5" name="図 4"/>
          <p:cNvPicPr>
            <a:picLocks noChangeAspect="1"/>
          </p:cNvPicPr>
          <p:nvPr/>
        </p:nvPicPr>
        <p:blipFill>
          <a:blip r:embed="rId3"/>
          <a:stretch>
            <a:fillRect/>
          </a:stretch>
        </p:blipFill>
        <p:spPr>
          <a:xfrm>
            <a:off x="7732627" y="225237"/>
            <a:ext cx="3929979" cy="3115227"/>
          </a:xfrm>
          <a:prstGeom prst="rect">
            <a:avLst/>
          </a:prstGeom>
        </p:spPr>
      </p:pic>
      <p:pic>
        <p:nvPicPr>
          <p:cNvPr id="6" name="図 5"/>
          <p:cNvPicPr>
            <a:picLocks noChangeAspect="1"/>
          </p:cNvPicPr>
          <p:nvPr/>
        </p:nvPicPr>
        <p:blipFill>
          <a:blip r:embed="rId4"/>
          <a:stretch>
            <a:fillRect/>
          </a:stretch>
        </p:blipFill>
        <p:spPr>
          <a:xfrm>
            <a:off x="7732626" y="3500885"/>
            <a:ext cx="3929979" cy="3143983"/>
          </a:xfrm>
          <a:prstGeom prst="rect">
            <a:avLst/>
          </a:prstGeom>
        </p:spPr>
      </p:pic>
    </p:spTree>
    <p:extLst>
      <p:ext uri="{BB962C8B-B14F-4D97-AF65-F5344CB8AC3E}">
        <p14:creationId xmlns:p14="http://schemas.microsoft.com/office/powerpoint/2010/main" val="2671267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3 Learnings1</a:t>
            </a:r>
            <a:endParaRPr 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en-US" b="1" dirty="0" smtClean="0"/>
              <a:t>Two types of schema(= a model, = a plan)</a:t>
            </a:r>
          </a:p>
          <a:p>
            <a:r>
              <a:rPr lang="en-US" b="1" dirty="0" smtClean="0"/>
              <a:t>Schema-on-read:</a:t>
            </a:r>
            <a:r>
              <a:rPr lang="en-US" dirty="0" smtClean="0"/>
              <a:t> stores data without validation. The schema is applied to the data when the data is read. Advantage is schemas can mutate over time. Disadvantage is higher cost to read data and no guarantees about data contents.</a:t>
            </a:r>
          </a:p>
          <a:p>
            <a:pPr lvl="1"/>
            <a:r>
              <a:rPr lang="en-US" dirty="0" smtClean="0"/>
              <a:t>E.g. Big data frameworks such as Hadoop</a:t>
            </a:r>
          </a:p>
          <a:p>
            <a:r>
              <a:rPr lang="en-US" b="1" dirty="0" smtClean="0"/>
              <a:t>Schema-on-write:</a:t>
            </a:r>
            <a:r>
              <a:rPr lang="en-US" dirty="0" smtClean="0"/>
              <a:t> validates data when storing it. Advantage is data characteristics are guaranteed and lower-cost reads, and disadvantage is schema modifications is not easy.</a:t>
            </a:r>
          </a:p>
          <a:p>
            <a:pPr lvl="1"/>
            <a:r>
              <a:rPr lang="en-US" dirty="0" smtClean="0"/>
              <a:t>E.g. Relational database system such as MySQL</a:t>
            </a:r>
          </a:p>
          <a:p>
            <a:r>
              <a:rPr lang="en-US" dirty="0" smtClean="0"/>
              <a:t>Hybrid approach: </a:t>
            </a:r>
          </a:p>
          <a:p>
            <a:pPr lvl="1"/>
            <a:r>
              <a:rPr lang="en-US" dirty="0" smtClean="0"/>
              <a:t>E.g. Apache </a:t>
            </a:r>
            <a:r>
              <a:rPr lang="en-US" dirty="0" err="1" smtClean="0"/>
              <a:t>HBase</a:t>
            </a:r>
            <a:r>
              <a:rPr lang="en-US" dirty="0" smtClean="0"/>
              <a:t>, Apache Cassandra</a:t>
            </a:r>
            <a:endParaRPr lang="en-US" dirty="0"/>
          </a:p>
          <a:p>
            <a:pPr lvl="1"/>
            <a:endParaRPr lang="en-US" dirty="0"/>
          </a:p>
        </p:txBody>
      </p:sp>
      <p:pic>
        <p:nvPicPr>
          <p:cNvPr id="4" name="図 3"/>
          <p:cNvPicPr>
            <a:picLocks noChangeAspect="1"/>
          </p:cNvPicPr>
          <p:nvPr/>
        </p:nvPicPr>
        <p:blipFill>
          <a:blip r:embed="rId2"/>
          <a:stretch>
            <a:fillRect/>
          </a:stretch>
        </p:blipFill>
        <p:spPr>
          <a:xfrm>
            <a:off x="6921051" y="156368"/>
            <a:ext cx="4953000" cy="1743075"/>
          </a:xfrm>
          <a:prstGeom prst="rect">
            <a:avLst/>
          </a:prstGeom>
        </p:spPr>
      </p:pic>
    </p:spTree>
    <p:extLst>
      <p:ext uri="{BB962C8B-B14F-4D97-AF65-F5344CB8AC3E}">
        <p14:creationId xmlns:p14="http://schemas.microsoft.com/office/powerpoint/2010/main" val="1551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Learning2 ACID</a:t>
            </a:r>
            <a:endParaRPr lang="en-US" dirty="0"/>
          </a:p>
        </p:txBody>
      </p:sp>
      <p:pic>
        <p:nvPicPr>
          <p:cNvPr id="4" name="図 3"/>
          <p:cNvPicPr>
            <a:picLocks noChangeAspect="1"/>
          </p:cNvPicPr>
          <p:nvPr/>
        </p:nvPicPr>
        <p:blipFill>
          <a:blip r:embed="rId2"/>
          <a:stretch>
            <a:fillRect/>
          </a:stretch>
        </p:blipFill>
        <p:spPr>
          <a:xfrm>
            <a:off x="417415" y="1690688"/>
            <a:ext cx="6830028" cy="3924512"/>
          </a:xfrm>
          <a:prstGeom prst="rect">
            <a:avLst/>
          </a:prstGeom>
        </p:spPr>
      </p:pic>
      <p:sp>
        <p:nvSpPr>
          <p:cNvPr id="5" name="テキスト ボックス 4"/>
          <p:cNvSpPr txBox="1"/>
          <p:nvPr/>
        </p:nvSpPr>
        <p:spPr>
          <a:xfrm>
            <a:off x="7443537" y="1690688"/>
            <a:ext cx="3497179" cy="3970318"/>
          </a:xfrm>
          <a:prstGeom prst="rect">
            <a:avLst/>
          </a:prstGeom>
          <a:noFill/>
        </p:spPr>
        <p:txBody>
          <a:bodyPr wrap="square" rtlCol="0">
            <a:spAutoFit/>
          </a:bodyPr>
          <a:lstStyle/>
          <a:p>
            <a:r>
              <a:rPr lang="en-US" dirty="0" smtClean="0"/>
              <a:t>ACID is a set of properties of database transactions.</a:t>
            </a:r>
          </a:p>
          <a:p>
            <a:endParaRPr lang="en-US" dirty="0"/>
          </a:p>
          <a:p>
            <a:r>
              <a:rPr lang="en-US" dirty="0"/>
              <a:t> In the context of databases, a sequence of database operations that satisfies the ACID properties and, thus, can be perceived as single logical operation on the data, is called a transaction. For example, a transfer of funds from one bank account to another, even involving multiple changes such as debiting one account and crediting another, is a single transaction.</a:t>
            </a:r>
          </a:p>
        </p:txBody>
      </p:sp>
    </p:spTree>
    <p:extLst>
      <p:ext uri="{BB962C8B-B14F-4D97-AF65-F5344CB8AC3E}">
        <p14:creationId xmlns:p14="http://schemas.microsoft.com/office/powerpoint/2010/main" val="32998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4000" dirty="0"/>
              <a:t>Week3 </a:t>
            </a:r>
            <a:r>
              <a:rPr lang="en-US" sz="4000" dirty="0" smtClean="0"/>
              <a:t>Learning3 Entity-Relationship Diagrams</a:t>
            </a:r>
            <a:endParaRPr lang="en-US" sz="4000" dirty="0"/>
          </a:p>
        </p:txBody>
      </p:sp>
      <p:pic>
        <p:nvPicPr>
          <p:cNvPr id="4" name="図 3"/>
          <p:cNvPicPr>
            <a:picLocks noChangeAspect="1"/>
          </p:cNvPicPr>
          <p:nvPr/>
        </p:nvPicPr>
        <p:blipFill>
          <a:blip r:embed="rId2"/>
          <a:stretch>
            <a:fillRect/>
          </a:stretch>
        </p:blipFill>
        <p:spPr>
          <a:xfrm>
            <a:off x="610919" y="1532800"/>
            <a:ext cx="6194483" cy="4978388"/>
          </a:xfrm>
          <a:prstGeom prst="rect">
            <a:avLst/>
          </a:prstGeom>
        </p:spPr>
      </p:pic>
      <p:pic>
        <p:nvPicPr>
          <p:cNvPr id="5" name="図 4"/>
          <p:cNvPicPr>
            <a:picLocks noChangeAspect="1"/>
          </p:cNvPicPr>
          <p:nvPr/>
        </p:nvPicPr>
        <p:blipFill>
          <a:blip r:embed="rId3"/>
          <a:stretch>
            <a:fillRect/>
          </a:stretch>
        </p:blipFill>
        <p:spPr>
          <a:xfrm>
            <a:off x="7202213" y="1252962"/>
            <a:ext cx="3505200" cy="2847975"/>
          </a:xfrm>
          <a:prstGeom prst="rect">
            <a:avLst/>
          </a:prstGeom>
        </p:spPr>
      </p:pic>
      <p:sp>
        <p:nvSpPr>
          <p:cNvPr id="6" name="正方形/長方形 5"/>
          <p:cNvSpPr/>
          <p:nvPr/>
        </p:nvSpPr>
        <p:spPr>
          <a:xfrm>
            <a:off x="660159" y="7058072"/>
            <a:ext cx="8884893" cy="2308324"/>
          </a:xfrm>
          <a:prstGeom prst="rect">
            <a:avLst/>
          </a:prstGeom>
        </p:spPr>
        <p:txBody>
          <a:bodyPr wrap="square">
            <a:spAutoFit/>
          </a:bodyPr>
          <a:lstStyle/>
          <a:p>
            <a:r>
              <a:rPr lang="en-US" b="1" dirty="0">
                <a:solidFill>
                  <a:srgbClr val="000000"/>
                </a:solidFill>
              </a:rPr>
              <a:t>Primary key</a:t>
            </a:r>
            <a:r>
              <a:rPr lang="en-US" dirty="0"/>
              <a:t>: the candidate key chosen to be used for identifying entities and accessing records.  Unless otherwise noted "key" means "primary </a:t>
            </a:r>
            <a:r>
              <a:rPr lang="en-US" dirty="0" smtClean="0"/>
              <a:t>key“</a:t>
            </a:r>
          </a:p>
          <a:p>
            <a:endParaRPr lang="en-US" dirty="0"/>
          </a:p>
          <a:p>
            <a:r>
              <a:rPr lang="en-US" b="1" dirty="0"/>
              <a:t>Foreign key:</a:t>
            </a:r>
            <a:r>
              <a:rPr lang="en-US" dirty="0"/>
              <a:t> term used in relational databases </a:t>
            </a:r>
            <a:r>
              <a:rPr lang="en-US" b="1" dirty="0"/>
              <a:t>(but not in the E-R model) </a:t>
            </a:r>
            <a:r>
              <a:rPr lang="en-US" dirty="0"/>
              <a:t>for an attribute that is the primary key of another table and is used to establish a relationship with that table where it appears as an attribute also.</a:t>
            </a:r>
          </a:p>
          <a:p>
            <a:r>
              <a:rPr lang="en-US" dirty="0"/>
              <a:t/>
            </a:r>
            <a:br>
              <a:rPr lang="en-US" dirty="0"/>
            </a:br>
            <a:endParaRPr lang="en-US" dirty="0"/>
          </a:p>
        </p:txBody>
      </p:sp>
      <p:sp>
        <p:nvSpPr>
          <p:cNvPr id="7" name="テキスト ボックス 6"/>
          <p:cNvSpPr txBox="1"/>
          <p:nvPr/>
        </p:nvSpPr>
        <p:spPr>
          <a:xfrm>
            <a:off x="7315200" y="4299284"/>
            <a:ext cx="4038600" cy="1200329"/>
          </a:xfrm>
          <a:prstGeom prst="rect">
            <a:avLst/>
          </a:prstGeom>
          <a:noFill/>
        </p:spPr>
        <p:txBody>
          <a:bodyPr wrap="square" rtlCol="0">
            <a:spAutoFit/>
          </a:bodyPr>
          <a:lstStyle/>
          <a:p>
            <a:r>
              <a:rPr lang="en-US" dirty="0" smtClean="0"/>
              <a:t>A tool for database design. It presents a business data schema in graphical form. It includes entities, relationships and attributes in the chart</a:t>
            </a:r>
            <a:endParaRPr lang="en-US" dirty="0"/>
          </a:p>
        </p:txBody>
      </p:sp>
    </p:spTree>
    <p:extLst>
      <p:ext uri="{BB962C8B-B14F-4D97-AF65-F5344CB8AC3E}">
        <p14:creationId xmlns:p14="http://schemas.microsoft.com/office/powerpoint/2010/main" val="426583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1325563"/>
          </a:xfrm>
        </p:spPr>
        <p:txBody>
          <a:bodyPr/>
          <a:lstStyle/>
          <a:p>
            <a:r>
              <a:rPr lang="en-US" dirty="0" smtClean="0"/>
              <a:t>Week3 Reading</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2242599" y="1825625"/>
            <a:ext cx="7706802" cy="4351338"/>
          </a:xfrm>
          <a:prstGeom prst="rect">
            <a:avLst/>
          </a:prstGeom>
        </p:spPr>
      </p:pic>
    </p:spTree>
    <p:extLst>
      <p:ext uri="{BB962C8B-B14F-4D97-AF65-F5344CB8AC3E}">
        <p14:creationId xmlns:p14="http://schemas.microsoft.com/office/powerpoint/2010/main" val="2946731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Normalization and denormalization</a:t>
            </a:r>
            <a:endParaRPr lang="en-US" dirty="0"/>
          </a:p>
        </p:txBody>
      </p:sp>
      <p:sp>
        <p:nvSpPr>
          <p:cNvPr id="3" name="コンテンツ プレースホルダー 2"/>
          <p:cNvSpPr>
            <a:spLocks noGrp="1"/>
          </p:cNvSpPr>
          <p:nvPr>
            <p:ph idx="1"/>
          </p:nvPr>
        </p:nvSpPr>
        <p:spPr/>
        <p:txBody>
          <a:bodyPr/>
          <a:lstStyle/>
          <a:p>
            <a:r>
              <a:rPr lang="en-US" dirty="0" smtClean="0"/>
              <a:t>First normal form(1NF)</a:t>
            </a:r>
          </a:p>
          <a:p>
            <a:r>
              <a:rPr lang="en-US" dirty="0" smtClean="0"/>
              <a:t>Second normal form(2NF)</a:t>
            </a:r>
          </a:p>
          <a:p>
            <a:r>
              <a:rPr lang="en-US" dirty="0" smtClean="0"/>
              <a:t>Third normal form(3NF)</a:t>
            </a:r>
          </a:p>
          <a:p>
            <a:endParaRPr lang="en-US" dirty="0" smtClean="0"/>
          </a:p>
          <a:p>
            <a:r>
              <a:rPr lang="en-US" dirty="0" smtClean="0"/>
              <a:t>Normalized databases are designed to minimize redundancy, while denormalized databases designed to optimize read time</a:t>
            </a:r>
          </a:p>
          <a:p>
            <a:endParaRPr lang="en-US" dirty="0"/>
          </a:p>
        </p:txBody>
      </p:sp>
    </p:spTree>
    <p:extLst>
      <p:ext uri="{BB962C8B-B14F-4D97-AF65-F5344CB8AC3E}">
        <p14:creationId xmlns:p14="http://schemas.microsoft.com/office/powerpoint/2010/main" val="193897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1NF – “each attribute of a table must have atomic (single values)”</a:t>
            </a:r>
            <a:endParaRPr lang="en-US" dirty="0"/>
          </a:p>
        </p:txBody>
      </p:sp>
      <p:pic>
        <p:nvPicPr>
          <p:cNvPr id="7" name="図 6"/>
          <p:cNvPicPr>
            <a:picLocks noChangeAspect="1"/>
          </p:cNvPicPr>
          <p:nvPr/>
        </p:nvPicPr>
        <p:blipFill>
          <a:blip r:embed="rId2"/>
          <a:stretch>
            <a:fillRect/>
          </a:stretch>
        </p:blipFill>
        <p:spPr>
          <a:xfrm>
            <a:off x="439654" y="1825625"/>
            <a:ext cx="5351546" cy="4545339"/>
          </a:xfrm>
          <a:prstGeom prst="rect">
            <a:avLst/>
          </a:prstGeom>
        </p:spPr>
      </p:pic>
      <p:pic>
        <p:nvPicPr>
          <p:cNvPr id="8" name="図 7"/>
          <p:cNvPicPr>
            <a:picLocks noChangeAspect="1"/>
          </p:cNvPicPr>
          <p:nvPr/>
        </p:nvPicPr>
        <p:blipFill>
          <a:blip r:embed="rId3"/>
          <a:stretch>
            <a:fillRect/>
          </a:stretch>
        </p:blipFill>
        <p:spPr>
          <a:xfrm>
            <a:off x="6096000" y="1825625"/>
            <a:ext cx="5823284" cy="2896517"/>
          </a:xfrm>
          <a:prstGeom prst="rect">
            <a:avLst/>
          </a:prstGeom>
        </p:spPr>
      </p:pic>
    </p:spTree>
    <p:extLst>
      <p:ext uri="{BB962C8B-B14F-4D97-AF65-F5344CB8AC3E}">
        <p14:creationId xmlns:p14="http://schemas.microsoft.com/office/powerpoint/2010/main" val="340857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2NF</a:t>
            </a:r>
            <a:endParaRPr lang="en-US" dirty="0"/>
          </a:p>
        </p:txBody>
      </p:sp>
      <p:pic>
        <p:nvPicPr>
          <p:cNvPr id="4" name="図 3"/>
          <p:cNvPicPr>
            <a:picLocks noChangeAspect="1"/>
          </p:cNvPicPr>
          <p:nvPr/>
        </p:nvPicPr>
        <p:blipFill>
          <a:blip r:embed="rId2"/>
          <a:stretch>
            <a:fillRect/>
          </a:stretch>
        </p:blipFill>
        <p:spPr>
          <a:xfrm>
            <a:off x="5888337" y="2598820"/>
            <a:ext cx="5937702" cy="4876299"/>
          </a:xfrm>
          <a:prstGeom prst="rect">
            <a:avLst/>
          </a:prstGeom>
        </p:spPr>
      </p:pic>
      <p:pic>
        <p:nvPicPr>
          <p:cNvPr id="5" name="図 4"/>
          <p:cNvPicPr>
            <a:picLocks noChangeAspect="1"/>
          </p:cNvPicPr>
          <p:nvPr/>
        </p:nvPicPr>
        <p:blipFill>
          <a:blip r:embed="rId3"/>
          <a:stretch>
            <a:fillRect/>
          </a:stretch>
        </p:blipFill>
        <p:spPr>
          <a:xfrm>
            <a:off x="515103" y="1909512"/>
            <a:ext cx="4955256" cy="3869084"/>
          </a:xfrm>
          <a:prstGeom prst="rect">
            <a:avLst/>
          </a:prstGeom>
        </p:spPr>
      </p:pic>
    </p:spTree>
    <p:extLst>
      <p:ext uri="{BB962C8B-B14F-4D97-AF65-F5344CB8AC3E}">
        <p14:creationId xmlns:p14="http://schemas.microsoft.com/office/powerpoint/2010/main" val="262267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3NF</a:t>
            </a:r>
            <a:endParaRPr lang="en-US" dirty="0"/>
          </a:p>
        </p:txBody>
      </p:sp>
      <p:pic>
        <p:nvPicPr>
          <p:cNvPr id="4" name="図 3"/>
          <p:cNvPicPr>
            <a:picLocks noChangeAspect="1"/>
          </p:cNvPicPr>
          <p:nvPr/>
        </p:nvPicPr>
        <p:blipFill>
          <a:blip r:embed="rId2"/>
          <a:stretch>
            <a:fillRect/>
          </a:stretch>
        </p:blipFill>
        <p:spPr>
          <a:xfrm>
            <a:off x="322597" y="1690688"/>
            <a:ext cx="5596940" cy="4595153"/>
          </a:xfrm>
          <a:prstGeom prst="rect">
            <a:avLst/>
          </a:prstGeom>
        </p:spPr>
      </p:pic>
      <p:pic>
        <p:nvPicPr>
          <p:cNvPr id="5" name="図 4"/>
          <p:cNvPicPr>
            <a:picLocks noChangeAspect="1"/>
          </p:cNvPicPr>
          <p:nvPr/>
        </p:nvPicPr>
        <p:blipFill>
          <a:blip r:embed="rId3"/>
          <a:stretch>
            <a:fillRect/>
          </a:stretch>
        </p:blipFill>
        <p:spPr>
          <a:xfrm>
            <a:off x="6096000" y="489944"/>
            <a:ext cx="5773403" cy="5795897"/>
          </a:xfrm>
          <a:prstGeom prst="rect">
            <a:avLst/>
          </a:prstGeom>
        </p:spPr>
      </p:pic>
    </p:spTree>
    <p:extLst>
      <p:ext uri="{BB962C8B-B14F-4D97-AF65-F5344CB8AC3E}">
        <p14:creationId xmlns:p14="http://schemas.microsoft.com/office/powerpoint/2010/main" val="3023569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2643187" y="757237"/>
            <a:ext cx="6905625" cy="5343525"/>
          </a:xfrm>
          <a:prstGeom prst="rect">
            <a:avLst/>
          </a:prstGeom>
        </p:spPr>
      </p:pic>
    </p:spTree>
    <p:extLst>
      <p:ext uri="{BB962C8B-B14F-4D97-AF65-F5344CB8AC3E}">
        <p14:creationId xmlns:p14="http://schemas.microsoft.com/office/powerpoint/2010/main" val="779738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Hadoop</a:t>
            </a:r>
            <a:endParaRPr lang="en-US" dirty="0"/>
          </a:p>
        </p:txBody>
      </p:sp>
      <p:sp>
        <p:nvSpPr>
          <p:cNvPr id="3" name="コンテンツ プレースホルダー 2"/>
          <p:cNvSpPr>
            <a:spLocks noGrp="1"/>
          </p:cNvSpPr>
          <p:nvPr>
            <p:ph idx="1"/>
          </p:nvPr>
        </p:nvSpPr>
        <p:spPr/>
        <p:txBody>
          <a:bodyPr/>
          <a:lstStyle/>
          <a:p>
            <a:pPr marL="0" indent="0">
              <a:buNone/>
            </a:pPr>
            <a:r>
              <a:rPr lang="en-US" b="1" dirty="0" smtClean="0"/>
              <a:t>Three things</a:t>
            </a:r>
          </a:p>
          <a:p>
            <a:r>
              <a:rPr lang="en-US" b="1" dirty="0" smtClean="0"/>
              <a:t>Distributed storage </a:t>
            </a:r>
            <a:r>
              <a:rPr lang="en-US" dirty="0" smtClean="0"/>
              <a:t>called HDFS in which Hadoop automatically splits files into large blocks and distributes them across nodes in a cluster</a:t>
            </a:r>
          </a:p>
          <a:p>
            <a:r>
              <a:rPr lang="en-US" b="1" dirty="0" smtClean="0"/>
              <a:t>Data replication</a:t>
            </a:r>
            <a:r>
              <a:rPr lang="en-US" dirty="0" smtClean="0"/>
              <a:t>: With the default replication value 3, data is stored on three nodes.</a:t>
            </a:r>
          </a:p>
          <a:p>
            <a:r>
              <a:rPr lang="en-US" dirty="0" smtClean="0"/>
              <a:t>Processing of data using the </a:t>
            </a:r>
            <a:r>
              <a:rPr lang="en-US" b="1" dirty="0" smtClean="0"/>
              <a:t>MapReduce</a:t>
            </a:r>
            <a:r>
              <a:rPr lang="en-US" dirty="0" smtClean="0"/>
              <a:t> programming model. It performs </a:t>
            </a:r>
            <a:r>
              <a:rPr lang="en-US" b="1" dirty="0" smtClean="0"/>
              <a:t>MAP() method</a:t>
            </a:r>
            <a:r>
              <a:rPr lang="en-US" dirty="0" smtClean="0"/>
              <a:t>  for filtering and sorting, and </a:t>
            </a:r>
            <a:r>
              <a:rPr lang="en-US" b="1" dirty="0" smtClean="0"/>
              <a:t>Reduce() method</a:t>
            </a:r>
            <a:r>
              <a:rPr lang="en-US" dirty="0" smtClean="0"/>
              <a:t> for summary operation.</a:t>
            </a:r>
            <a:endParaRPr lang="en-US" dirty="0"/>
          </a:p>
        </p:txBody>
      </p:sp>
    </p:spTree>
    <p:extLst>
      <p:ext uri="{BB962C8B-B14F-4D97-AF65-F5344CB8AC3E}">
        <p14:creationId xmlns:p14="http://schemas.microsoft.com/office/powerpoint/2010/main" val="319544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75544" y="460148"/>
            <a:ext cx="11809573" cy="4431166"/>
          </a:xfrm>
          <a:prstGeom prst="rect">
            <a:avLst/>
          </a:prstGeom>
        </p:spPr>
      </p:pic>
    </p:spTree>
    <p:extLst>
      <p:ext uri="{BB962C8B-B14F-4D97-AF65-F5344CB8AC3E}">
        <p14:creationId xmlns:p14="http://schemas.microsoft.com/office/powerpoint/2010/main" val="1347618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1491342" y="350611"/>
            <a:ext cx="9292771" cy="6267578"/>
          </a:xfrm>
          <a:prstGeom prst="rect">
            <a:avLst/>
          </a:prstGeom>
        </p:spPr>
      </p:pic>
    </p:spTree>
    <p:extLst>
      <p:ext uri="{BB962C8B-B14F-4D97-AF65-F5344CB8AC3E}">
        <p14:creationId xmlns:p14="http://schemas.microsoft.com/office/powerpoint/2010/main" val="3759128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a:stretch>
            <a:fillRect/>
          </a:stretch>
        </p:blipFill>
        <p:spPr>
          <a:xfrm>
            <a:off x="1084942" y="440758"/>
            <a:ext cx="9554029" cy="6282989"/>
          </a:xfrm>
          <a:prstGeom prst="rect">
            <a:avLst/>
          </a:prstGeom>
        </p:spPr>
      </p:pic>
    </p:spTree>
    <p:extLst>
      <p:ext uri="{BB962C8B-B14F-4D97-AF65-F5344CB8AC3E}">
        <p14:creationId xmlns:p14="http://schemas.microsoft.com/office/powerpoint/2010/main" val="1376679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Week3 - Hive</a:t>
            </a:r>
            <a:endParaRPr 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b="1" dirty="0"/>
              <a:t>HIVE is a data warehousing component which performs reading, writing and managing large data sets in a distributed environment using SQL-like interface</a:t>
            </a:r>
            <a:endParaRPr lang="en-US" b="1" dirty="0" smtClean="0"/>
          </a:p>
          <a:p>
            <a:pPr marL="0" indent="0">
              <a:buNone/>
            </a:pPr>
            <a:r>
              <a:rPr lang="en-US" b="1" dirty="0" smtClean="0"/>
              <a:t>Hive provides an SQL-like interface to query data stored in various databases based on Hadoop.</a:t>
            </a:r>
          </a:p>
          <a:p>
            <a:pPr marL="0" indent="0">
              <a:buNone/>
            </a:pPr>
            <a:r>
              <a:rPr lang="en-US" dirty="0" smtClean="0"/>
              <a:t>Traditional SQL queries must be implemented in the MapReduce Java API to execute SQL applications and queries over distributed data.</a:t>
            </a:r>
          </a:p>
          <a:p>
            <a:pPr marL="0" indent="0">
              <a:buNone/>
            </a:pPr>
            <a:r>
              <a:rPr lang="en-US" dirty="0" smtClean="0"/>
              <a:t>Hive provides the necessary SQL abstraction to integrate SQL-like queries into the underlying Java without the need to implement queries in the low level Java API.</a:t>
            </a:r>
          </a:p>
          <a:p>
            <a:pPr marL="0" indent="0">
              <a:buNone/>
            </a:pPr>
            <a:endParaRPr lang="en-US" dirty="0"/>
          </a:p>
          <a:p>
            <a:pPr marL="0" indent="0">
              <a:buNone/>
            </a:pPr>
            <a:r>
              <a:rPr lang="en-US" dirty="0" smtClean="0"/>
              <a:t>(Initially developed by Facebook, then used and developed by other companies now such as Netflix)</a:t>
            </a:r>
            <a:endParaRPr lang="en-US" dirty="0"/>
          </a:p>
        </p:txBody>
      </p:sp>
    </p:spTree>
    <p:extLst>
      <p:ext uri="{BB962C8B-B14F-4D97-AF65-F5344CB8AC3E}">
        <p14:creationId xmlns:p14="http://schemas.microsoft.com/office/powerpoint/2010/main" val="1090888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dirty="0"/>
          </a:p>
        </p:txBody>
      </p:sp>
      <p:pic>
        <p:nvPicPr>
          <p:cNvPr id="5" name="コンテンツ プレースホルダー 4"/>
          <p:cNvPicPr>
            <a:picLocks noGrp="1" noChangeAspect="1"/>
          </p:cNvPicPr>
          <p:nvPr>
            <p:ph idx="1"/>
          </p:nvPr>
        </p:nvPicPr>
        <p:blipFill>
          <a:blip r:embed="rId2"/>
          <a:stretch>
            <a:fillRect/>
          </a:stretch>
        </p:blipFill>
        <p:spPr>
          <a:xfrm>
            <a:off x="838200" y="510607"/>
            <a:ext cx="9002486" cy="6273089"/>
          </a:xfrm>
          <a:prstGeom prst="rect">
            <a:avLst/>
          </a:prstGeom>
        </p:spPr>
      </p:pic>
    </p:spTree>
    <p:extLst>
      <p:ext uri="{BB962C8B-B14F-4D97-AF65-F5344CB8AC3E}">
        <p14:creationId xmlns:p14="http://schemas.microsoft.com/office/powerpoint/2010/main" val="4271150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838200" y="514576"/>
            <a:ext cx="8204200" cy="6014518"/>
          </a:xfrm>
          <a:prstGeom prst="rect">
            <a:avLst/>
          </a:prstGeom>
        </p:spPr>
      </p:pic>
    </p:spTree>
    <p:extLst>
      <p:ext uri="{BB962C8B-B14F-4D97-AF65-F5344CB8AC3E}">
        <p14:creationId xmlns:p14="http://schemas.microsoft.com/office/powerpoint/2010/main" val="4135560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4" name="コンテンツ プレースホルダー 3"/>
          <p:cNvPicPr>
            <a:picLocks noGrp="1" noChangeAspect="1"/>
          </p:cNvPicPr>
          <p:nvPr>
            <p:ph idx="1"/>
          </p:nvPr>
        </p:nvPicPr>
        <p:blipFill>
          <a:blip r:embed="rId2"/>
          <a:stretch>
            <a:fillRect/>
          </a:stretch>
        </p:blipFill>
        <p:spPr>
          <a:xfrm>
            <a:off x="838200" y="365125"/>
            <a:ext cx="8450943" cy="6161846"/>
          </a:xfrm>
          <a:prstGeom prst="rect">
            <a:avLst/>
          </a:prstGeom>
        </p:spPr>
      </p:pic>
    </p:spTree>
    <p:extLst>
      <p:ext uri="{BB962C8B-B14F-4D97-AF65-F5344CB8AC3E}">
        <p14:creationId xmlns:p14="http://schemas.microsoft.com/office/powerpoint/2010/main" val="3342857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4" name="コンテンツ プレースホルダー 3"/>
          <p:cNvPicPr>
            <a:picLocks noGrp="1" noChangeAspect="1"/>
          </p:cNvPicPr>
          <p:nvPr>
            <p:ph idx="1"/>
          </p:nvPr>
        </p:nvPicPr>
        <p:blipFill>
          <a:blip r:embed="rId2"/>
          <a:stretch>
            <a:fillRect/>
          </a:stretch>
        </p:blipFill>
        <p:spPr>
          <a:xfrm>
            <a:off x="725940" y="365125"/>
            <a:ext cx="8606746" cy="6213506"/>
          </a:xfrm>
          <a:prstGeom prst="rect">
            <a:avLst/>
          </a:prstGeom>
        </p:spPr>
      </p:pic>
    </p:spTree>
    <p:extLst>
      <p:ext uri="{BB962C8B-B14F-4D97-AF65-F5344CB8AC3E}">
        <p14:creationId xmlns:p14="http://schemas.microsoft.com/office/powerpoint/2010/main" val="214557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Learnings1 DAG</a:t>
            </a:r>
            <a:endParaRPr lang="en-US" dirty="0"/>
          </a:p>
        </p:txBody>
      </p:sp>
      <p:sp>
        <p:nvSpPr>
          <p:cNvPr id="3" name="コンテンツ プレースホルダー 2"/>
          <p:cNvSpPr>
            <a:spLocks noGrp="1"/>
          </p:cNvSpPr>
          <p:nvPr>
            <p:ph idx="1"/>
          </p:nvPr>
        </p:nvSpPr>
        <p:spPr/>
        <p:txBody>
          <a:bodyPr/>
          <a:lstStyle/>
          <a:p>
            <a:pPr marL="0" indent="0">
              <a:buNone/>
            </a:pPr>
            <a:r>
              <a:rPr lang="en-US" dirty="0" smtClean="0"/>
              <a:t>Directed acyclic graph --- DAG</a:t>
            </a:r>
          </a:p>
          <a:p>
            <a:pPr fontAlgn="base"/>
            <a:r>
              <a:rPr lang="en-US" dirty="0"/>
              <a:t>graph = structure consisting of nodes, that are connected to each other with edges</a:t>
            </a:r>
          </a:p>
          <a:p>
            <a:pPr fontAlgn="base"/>
            <a:r>
              <a:rPr lang="en-US" dirty="0"/>
              <a:t>directed = the connections between the nodes (edges) have a direction: A -&gt; B is not the same as B -&gt; A</a:t>
            </a:r>
          </a:p>
          <a:p>
            <a:pPr fontAlgn="base"/>
            <a:r>
              <a:rPr lang="en-US" dirty="0"/>
              <a:t>acyclic = "non-circular" = moving from node to node by following the edges, you will never encounter the same node for the second time.</a:t>
            </a:r>
          </a:p>
          <a:p>
            <a:pPr fontAlgn="base"/>
            <a:r>
              <a:rPr lang="en-US" dirty="0"/>
              <a:t>A good example of a directed acyclic graph is a tree. Note, however, that not all directed acyclic graphs are trees</a:t>
            </a:r>
            <a:r>
              <a:rPr lang="en-US" dirty="0" smtClean="0"/>
              <a:t>.</a:t>
            </a:r>
            <a:endParaRPr lang="en-US" dirty="0"/>
          </a:p>
        </p:txBody>
      </p:sp>
    </p:spTree>
    <p:extLst>
      <p:ext uri="{BB962C8B-B14F-4D97-AF65-F5344CB8AC3E}">
        <p14:creationId xmlns:p14="http://schemas.microsoft.com/office/powerpoint/2010/main" val="930060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Learnings2 – Declarative language</a:t>
            </a:r>
            <a:endParaRPr lang="en-US" dirty="0"/>
          </a:p>
        </p:txBody>
      </p:sp>
      <p:pic>
        <p:nvPicPr>
          <p:cNvPr id="5" name="図 4"/>
          <p:cNvPicPr>
            <a:picLocks noChangeAspect="1"/>
          </p:cNvPicPr>
          <p:nvPr/>
        </p:nvPicPr>
        <p:blipFill rotWithShape="1">
          <a:blip r:embed="rId2"/>
          <a:srcRect t="19922"/>
          <a:stretch/>
        </p:blipFill>
        <p:spPr>
          <a:xfrm>
            <a:off x="1745434" y="1690688"/>
            <a:ext cx="8296924" cy="4952307"/>
          </a:xfrm>
          <a:prstGeom prst="rect">
            <a:avLst/>
          </a:prstGeom>
        </p:spPr>
      </p:pic>
    </p:spTree>
    <p:extLst>
      <p:ext uri="{BB962C8B-B14F-4D97-AF65-F5344CB8AC3E}">
        <p14:creationId xmlns:p14="http://schemas.microsoft.com/office/powerpoint/2010/main" val="1742557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7 Learning 2 – Query Optimizer </a:t>
            </a:r>
            <a:endParaRPr lang="en-US" dirty="0"/>
          </a:p>
        </p:txBody>
      </p:sp>
      <p:sp>
        <p:nvSpPr>
          <p:cNvPr id="3" name="コンテンツ プレースホルダー 2"/>
          <p:cNvSpPr>
            <a:spLocks noGrp="1"/>
          </p:cNvSpPr>
          <p:nvPr>
            <p:ph idx="1"/>
          </p:nvPr>
        </p:nvSpPr>
        <p:spPr/>
        <p:txBody>
          <a:bodyPr/>
          <a:lstStyle/>
          <a:p>
            <a:r>
              <a:rPr lang="en-US" dirty="0" smtClean="0"/>
              <a:t>Once you write a query in declarative language such as SQL, query optimizer generate an efficient plan for the given query.</a:t>
            </a:r>
          </a:p>
          <a:p>
            <a:r>
              <a:rPr lang="en-US" dirty="0" smtClean="0"/>
              <a:t>To be more specific, query optimize generates multiple execution plans , estimates the cost of each plan, and compares the costs of plans and chooses the lowest-cost plan.</a:t>
            </a:r>
          </a:p>
          <a:p>
            <a:pPr marL="0" indent="0">
              <a:buNone/>
            </a:pPr>
            <a:endParaRPr lang="en-US" dirty="0" smtClean="0"/>
          </a:p>
        </p:txBody>
      </p:sp>
      <p:pic>
        <p:nvPicPr>
          <p:cNvPr id="4" name="図 3"/>
          <p:cNvPicPr>
            <a:picLocks noChangeAspect="1"/>
          </p:cNvPicPr>
          <p:nvPr/>
        </p:nvPicPr>
        <p:blipFill>
          <a:blip r:embed="rId2"/>
          <a:stretch>
            <a:fillRect/>
          </a:stretch>
        </p:blipFill>
        <p:spPr>
          <a:xfrm>
            <a:off x="2657475" y="4391025"/>
            <a:ext cx="6877050" cy="2343150"/>
          </a:xfrm>
          <a:prstGeom prst="rect">
            <a:avLst/>
          </a:prstGeom>
        </p:spPr>
      </p:pic>
    </p:spTree>
    <p:extLst>
      <p:ext uri="{BB962C8B-B14F-4D97-AF65-F5344CB8AC3E}">
        <p14:creationId xmlns:p14="http://schemas.microsoft.com/office/powerpoint/2010/main" val="331572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515600" cy="292601"/>
          </a:xfrm>
        </p:spPr>
        <p:txBody>
          <a:bodyPr>
            <a:normAutofit fontScale="90000"/>
          </a:bodyPr>
          <a:lstStyle/>
          <a:p>
            <a:r>
              <a:rPr lang="en-US" dirty="0" smtClean="0"/>
              <a:t>Course</a:t>
            </a:r>
            <a:endParaRPr lang="en-US" dirty="0"/>
          </a:p>
        </p:txBody>
      </p:sp>
      <p:sp>
        <p:nvSpPr>
          <p:cNvPr id="3" name="コンテンツ プレースホルダー 2"/>
          <p:cNvSpPr>
            <a:spLocks noGrp="1"/>
          </p:cNvSpPr>
          <p:nvPr>
            <p:ph idx="1"/>
          </p:nvPr>
        </p:nvSpPr>
        <p:spPr>
          <a:xfrm>
            <a:off x="838200" y="1026696"/>
            <a:ext cx="10515600" cy="5566610"/>
          </a:xfrm>
        </p:spPr>
        <p:txBody>
          <a:bodyPr>
            <a:normAutofit fontScale="77500" lnSpcReduction="20000"/>
          </a:bodyPr>
          <a:lstStyle/>
          <a:p>
            <a:pPr marL="0" indent="0">
              <a:buNone/>
            </a:pPr>
            <a:r>
              <a:rPr lang="en-US" dirty="0" smtClean="0"/>
              <a:t>Unit1. Course intro and architecture</a:t>
            </a:r>
          </a:p>
          <a:p>
            <a:pPr marL="0" indent="0">
              <a:buNone/>
            </a:pPr>
            <a:r>
              <a:rPr lang="en-US" dirty="0" smtClean="0"/>
              <a:t>Unit2. Dimensions and scaling: understanding trade-offs</a:t>
            </a:r>
          </a:p>
          <a:p>
            <a:pPr marL="0" indent="0">
              <a:buNone/>
            </a:pPr>
            <a:r>
              <a:rPr lang="en-US" dirty="0" smtClean="0"/>
              <a:t>Unit3. Structure and organization</a:t>
            </a:r>
          </a:p>
          <a:p>
            <a:pPr marL="0" indent="0">
              <a:buNone/>
            </a:pPr>
            <a:r>
              <a:rPr lang="en-US" dirty="0" smtClean="0"/>
              <a:t>Unit4. Data lakes: storage and maintenance</a:t>
            </a:r>
          </a:p>
          <a:p>
            <a:pPr marL="0" indent="0">
              <a:buNone/>
            </a:pPr>
            <a:r>
              <a:rPr lang="en-US" dirty="0" smtClean="0"/>
              <a:t>Unit5. Data ingestion: storage and maintenance</a:t>
            </a:r>
          </a:p>
          <a:p>
            <a:pPr marL="0" indent="0">
              <a:buNone/>
            </a:pPr>
            <a:r>
              <a:rPr lang="en-US" dirty="0" smtClean="0"/>
              <a:t>Unit6: Data processing and aggregation</a:t>
            </a:r>
          </a:p>
          <a:p>
            <a:pPr marL="0" indent="0">
              <a:buNone/>
            </a:pPr>
            <a:r>
              <a:rPr lang="en-US" dirty="0" smtClean="0"/>
              <a:t>Unit7: Querying data</a:t>
            </a:r>
          </a:p>
          <a:p>
            <a:pPr marL="0" indent="0">
              <a:buNone/>
            </a:pPr>
            <a:r>
              <a:rPr lang="en-US" dirty="0" smtClean="0"/>
              <a:t>Unit8: Exploring data</a:t>
            </a:r>
          </a:p>
          <a:p>
            <a:pPr marL="0" indent="0">
              <a:buNone/>
            </a:pPr>
            <a:r>
              <a:rPr lang="en-US" dirty="0" smtClean="0"/>
              <a:t>Unit9: Streaming data</a:t>
            </a:r>
          </a:p>
          <a:p>
            <a:pPr marL="0" indent="0">
              <a:buNone/>
            </a:pPr>
            <a:r>
              <a:rPr lang="en-US" dirty="0" smtClean="0"/>
              <a:t>Unit10: Cleaning data, entity linkage, string clustering and fuzzy methods for merging datasets</a:t>
            </a:r>
          </a:p>
          <a:p>
            <a:pPr marL="0" indent="0">
              <a:buNone/>
            </a:pPr>
            <a:r>
              <a:rPr lang="en-US" dirty="0" smtClean="0"/>
              <a:t>Unit11: Graph models and analysis</a:t>
            </a:r>
          </a:p>
          <a:p>
            <a:pPr marL="0" indent="0">
              <a:buNone/>
            </a:pPr>
            <a:r>
              <a:rPr lang="en-US" dirty="0" smtClean="0"/>
              <a:t>Unit12: Serving data</a:t>
            </a:r>
          </a:p>
          <a:p>
            <a:pPr marL="0" indent="0">
              <a:buNone/>
            </a:pPr>
            <a:r>
              <a:rPr lang="en-US" dirty="0" smtClean="0"/>
              <a:t>Unit13: Advanced topics</a:t>
            </a:r>
          </a:p>
          <a:p>
            <a:pPr marL="0" indent="0">
              <a:buNone/>
            </a:pPr>
            <a:r>
              <a:rPr lang="en-US" dirty="0" smtClean="0"/>
              <a:t>Unit14: Course wrap-up</a:t>
            </a:r>
          </a:p>
        </p:txBody>
      </p:sp>
    </p:spTree>
    <p:extLst>
      <p:ext uri="{BB962C8B-B14F-4D97-AF65-F5344CB8AC3E}">
        <p14:creationId xmlns:p14="http://schemas.microsoft.com/office/powerpoint/2010/main" val="142799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Query Optimizer</a:t>
            </a:r>
            <a:endParaRPr lang="en-US" dirty="0"/>
          </a:p>
        </p:txBody>
      </p:sp>
      <p:sp>
        <p:nvSpPr>
          <p:cNvPr id="5" name="正方形/長方形 4"/>
          <p:cNvSpPr/>
          <p:nvPr/>
        </p:nvSpPr>
        <p:spPr>
          <a:xfrm>
            <a:off x="5012574" y="1441048"/>
            <a:ext cx="7082443" cy="3293209"/>
          </a:xfrm>
          <a:prstGeom prst="rect">
            <a:avLst/>
          </a:prstGeom>
        </p:spPr>
        <p:txBody>
          <a:bodyPr wrap="square">
            <a:spAutoFit/>
          </a:bodyPr>
          <a:lstStyle/>
          <a:p>
            <a:r>
              <a:rPr lang="en-US" sz="1600" dirty="0">
                <a:solidFill>
                  <a:srgbClr val="222222"/>
                </a:solidFill>
                <a:latin typeface="Helvetica Neue"/>
              </a:rPr>
              <a:t>A set of query blocks represents a parsed query, which is the input to the optimizer. The optimizer performs the following operations:</a:t>
            </a:r>
          </a:p>
          <a:p>
            <a:pPr>
              <a:buFont typeface="+mj-lt"/>
              <a:buAutoNum type="arabicPeriod"/>
            </a:pPr>
            <a:r>
              <a:rPr lang="en-US" sz="1600" dirty="0">
                <a:solidFill>
                  <a:srgbClr val="222222"/>
                </a:solidFill>
                <a:latin typeface="inherit"/>
              </a:rPr>
              <a:t>Query transformer</a:t>
            </a:r>
          </a:p>
          <a:p>
            <a:pPr>
              <a:buFont typeface="+mj-lt"/>
              <a:buAutoNum type="arabicPeriod"/>
            </a:pPr>
            <a:r>
              <a:rPr lang="en-US" sz="1600" dirty="0">
                <a:solidFill>
                  <a:srgbClr val="222222"/>
                </a:solidFill>
                <a:latin typeface="inherit"/>
              </a:rPr>
              <a:t>The optimizer determines whether it is helpful to change the form of the query so that the optimizer can generate a better execution plan. See "</a:t>
            </a:r>
            <a:r>
              <a:rPr lang="en-US" sz="1600" dirty="0">
                <a:solidFill>
                  <a:srgbClr val="145C93"/>
                </a:solidFill>
                <a:latin typeface="inherit"/>
                <a:hlinkClick r:id="rId2" tooltip="For some statements, the query transformer determines whether it is advantageous to rewrite the original SQL statement into a semantically equivalent SQL statement with a lower cost."/>
              </a:rPr>
              <a:t>Query Transformer</a:t>
            </a:r>
            <a:r>
              <a:rPr lang="en-US" sz="1600" dirty="0">
                <a:solidFill>
                  <a:srgbClr val="222222"/>
                </a:solidFill>
                <a:latin typeface="inherit"/>
              </a:rPr>
              <a:t>".</a:t>
            </a:r>
          </a:p>
          <a:p>
            <a:pPr>
              <a:buFont typeface="+mj-lt"/>
              <a:buAutoNum type="arabicPeriod"/>
            </a:pPr>
            <a:r>
              <a:rPr lang="en-US" sz="1600" dirty="0">
                <a:solidFill>
                  <a:srgbClr val="222222"/>
                </a:solidFill>
                <a:latin typeface="inherit"/>
              </a:rPr>
              <a:t>Estimator</a:t>
            </a:r>
          </a:p>
          <a:p>
            <a:pPr>
              <a:buFont typeface="+mj-lt"/>
              <a:buAutoNum type="arabicPeriod"/>
            </a:pPr>
            <a:r>
              <a:rPr lang="en-US" sz="1600" dirty="0">
                <a:solidFill>
                  <a:srgbClr val="222222"/>
                </a:solidFill>
                <a:latin typeface="inherit"/>
              </a:rPr>
              <a:t>The optimizer estimates the cost of each plan based on statistics in the data dictionary. See "</a:t>
            </a:r>
            <a:r>
              <a:rPr lang="en-US" sz="1600" dirty="0">
                <a:solidFill>
                  <a:srgbClr val="145C93"/>
                </a:solidFill>
                <a:latin typeface="inherit"/>
                <a:hlinkClick r:id="rId3" tooltip="The estimator is the component of the optimizer that determines the overall cost of a given execution plan."/>
              </a:rPr>
              <a:t>Estimator</a:t>
            </a:r>
            <a:r>
              <a:rPr lang="en-US" sz="1600" dirty="0">
                <a:solidFill>
                  <a:srgbClr val="222222"/>
                </a:solidFill>
                <a:latin typeface="inherit"/>
              </a:rPr>
              <a:t>".</a:t>
            </a:r>
          </a:p>
          <a:p>
            <a:pPr>
              <a:buFont typeface="+mj-lt"/>
              <a:buAutoNum type="arabicPeriod"/>
            </a:pPr>
            <a:r>
              <a:rPr lang="en-US" sz="1600" dirty="0">
                <a:solidFill>
                  <a:srgbClr val="222222"/>
                </a:solidFill>
                <a:latin typeface="inherit"/>
              </a:rPr>
              <a:t>Plan Generator</a:t>
            </a:r>
          </a:p>
          <a:p>
            <a:pPr>
              <a:buFont typeface="+mj-lt"/>
              <a:buAutoNum type="arabicPeriod"/>
            </a:pPr>
            <a:r>
              <a:rPr lang="en-US" sz="1600" dirty="0">
                <a:solidFill>
                  <a:srgbClr val="222222"/>
                </a:solidFill>
                <a:latin typeface="inherit"/>
              </a:rPr>
              <a:t>The optimizer compares the costs of plans and chooses the lowest-cost plan, known as the execution plan, to pass to the row source generator. See "</a:t>
            </a:r>
            <a:r>
              <a:rPr lang="en-US" sz="1600" dirty="0">
                <a:solidFill>
                  <a:srgbClr val="145C93"/>
                </a:solidFill>
                <a:latin typeface="inherit"/>
                <a:hlinkClick r:id="rId4" tooltip="The plan generator explores various plans for a query block by trying out different access paths, join methods, and join orders."/>
              </a:rPr>
              <a:t>Plan Generator</a:t>
            </a:r>
            <a:r>
              <a:rPr lang="en-US" sz="1600" dirty="0">
                <a:solidFill>
                  <a:srgbClr val="222222"/>
                </a:solidFill>
                <a:latin typeface="inherit"/>
              </a:rPr>
              <a:t>".</a:t>
            </a:r>
            <a:endParaRPr lang="en-US" sz="1600" b="0" i="0" dirty="0">
              <a:solidFill>
                <a:srgbClr val="222222"/>
              </a:solidFill>
              <a:effectLst/>
              <a:latin typeface="inherit"/>
            </a:endParaRPr>
          </a:p>
        </p:txBody>
      </p:sp>
      <p:pic>
        <p:nvPicPr>
          <p:cNvPr id="6" name="図 5"/>
          <p:cNvPicPr>
            <a:picLocks noChangeAspect="1"/>
          </p:cNvPicPr>
          <p:nvPr/>
        </p:nvPicPr>
        <p:blipFill>
          <a:blip r:embed="rId5"/>
          <a:stretch>
            <a:fillRect/>
          </a:stretch>
        </p:blipFill>
        <p:spPr>
          <a:xfrm>
            <a:off x="266449" y="1522202"/>
            <a:ext cx="4648200" cy="4057650"/>
          </a:xfrm>
          <a:prstGeom prst="rect">
            <a:avLst/>
          </a:prstGeom>
        </p:spPr>
      </p:pic>
      <p:sp>
        <p:nvSpPr>
          <p:cNvPr id="7" name="正方形/長方形 6"/>
          <p:cNvSpPr/>
          <p:nvPr/>
        </p:nvSpPr>
        <p:spPr>
          <a:xfrm>
            <a:off x="4914649" y="4826195"/>
            <a:ext cx="7084550" cy="2800767"/>
          </a:xfrm>
          <a:prstGeom prst="rect">
            <a:avLst/>
          </a:prstGeom>
        </p:spPr>
        <p:txBody>
          <a:bodyPr wrap="square">
            <a:spAutoFit/>
          </a:bodyPr>
          <a:lstStyle/>
          <a:p>
            <a:r>
              <a:rPr lang="en-US" sz="1600" dirty="0" smtClean="0">
                <a:solidFill>
                  <a:srgbClr val="222222"/>
                </a:solidFill>
                <a:latin typeface="inherit"/>
              </a:rPr>
              <a:t>The</a:t>
            </a:r>
            <a:r>
              <a:rPr lang="en-US" sz="1600" dirty="0">
                <a:solidFill>
                  <a:srgbClr val="222222"/>
                </a:solidFill>
                <a:latin typeface="inherit"/>
              </a:rPr>
              <a:t> </a:t>
            </a:r>
            <a:r>
              <a:rPr lang="en-US" sz="1600" b="1" dirty="0">
                <a:solidFill>
                  <a:srgbClr val="222222"/>
                </a:solidFill>
                <a:latin typeface="inherit"/>
              </a:rPr>
              <a:t>optimizer cost model</a:t>
            </a:r>
            <a:r>
              <a:rPr lang="en-US" sz="1600" dirty="0">
                <a:solidFill>
                  <a:srgbClr val="222222"/>
                </a:solidFill>
                <a:latin typeface="inherit"/>
              </a:rPr>
              <a:t> accounts for the machine resources that a query is predicted to use.</a:t>
            </a:r>
          </a:p>
          <a:p>
            <a:r>
              <a:rPr lang="en-US" sz="1600" dirty="0">
                <a:solidFill>
                  <a:srgbClr val="222222"/>
                </a:solidFill>
                <a:latin typeface="inherit"/>
              </a:rPr>
              <a:t>The </a:t>
            </a:r>
            <a:r>
              <a:rPr lang="en-US" sz="1600" b="1" dirty="0">
                <a:solidFill>
                  <a:srgbClr val="145C93"/>
                </a:solidFill>
                <a:latin typeface="inherit"/>
                <a:hlinkClick r:id="rId6"/>
              </a:rPr>
              <a:t>cost</a:t>
            </a:r>
            <a:r>
              <a:rPr lang="en-US" sz="1600" dirty="0">
                <a:solidFill>
                  <a:srgbClr val="222222"/>
                </a:solidFill>
                <a:latin typeface="inherit"/>
              </a:rPr>
              <a:t> is an internal numeric measure that represents the estimated resource usage for a plan. The cost is </a:t>
            </a:r>
            <a:r>
              <a:rPr lang="en-US" sz="1600" i="1" dirty="0">
                <a:solidFill>
                  <a:srgbClr val="222222"/>
                </a:solidFill>
                <a:latin typeface="inherit"/>
              </a:rPr>
              <a:t>specific</a:t>
            </a:r>
            <a:r>
              <a:rPr lang="en-US" sz="1600" dirty="0">
                <a:solidFill>
                  <a:srgbClr val="222222"/>
                </a:solidFill>
                <a:latin typeface="inherit"/>
              </a:rPr>
              <a:t> to a query in an optimizer environment. To estimate cost, the optimizer considers factors such as the following:</a:t>
            </a:r>
          </a:p>
          <a:p>
            <a:pPr>
              <a:buFont typeface="Arial" panose="020B0604020202020204" pitchFamily="34" charset="0"/>
              <a:buChar char="•"/>
            </a:pPr>
            <a:r>
              <a:rPr lang="en-US" sz="1600" dirty="0">
                <a:solidFill>
                  <a:srgbClr val="222222"/>
                </a:solidFill>
                <a:latin typeface="inherit"/>
              </a:rPr>
              <a:t>System resources, which includes estimated I/O, CPU, and memory</a:t>
            </a:r>
          </a:p>
          <a:p>
            <a:pPr>
              <a:buFont typeface="Arial" panose="020B0604020202020204" pitchFamily="34" charset="0"/>
              <a:buChar char="•"/>
            </a:pPr>
            <a:r>
              <a:rPr lang="en-US" sz="1600" dirty="0">
                <a:solidFill>
                  <a:srgbClr val="222222"/>
                </a:solidFill>
                <a:latin typeface="inherit"/>
              </a:rPr>
              <a:t>Estimated number of rows returned (cardinality)</a:t>
            </a:r>
          </a:p>
          <a:p>
            <a:pPr>
              <a:buFont typeface="Arial" panose="020B0604020202020204" pitchFamily="34" charset="0"/>
              <a:buChar char="•"/>
            </a:pPr>
            <a:r>
              <a:rPr lang="en-US" sz="1600" dirty="0">
                <a:solidFill>
                  <a:srgbClr val="222222"/>
                </a:solidFill>
                <a:latin typeface="inherit"/>
              </a:rPr>
              <a:t>Size of the initial data sets</a:t>
            </a:r>
          </a:p>
          <a:p>
            <a:pPr>
              <a:buFont typeface="Arial" panose="020B0604020202020204" pitchFamily="34" charset="0"/>
              <a:buChar char="•"/>
            </a:pPr>
            <a:r>
              <a:rPr lang="en-US" sz="1600" dirty="0">
                <a:solidFill>
                  <a:srgbClr val="222222"/>
                </a:solidFill>
                <a:latin typeface="inherit"/>
              </a:rPr>
              <a:t>Distribution of the data</a:t>
            </a:r>
          </a:p>
          <a:p>
            <a:pPr>
              <a:buFont typeface="Arial" panose="020B0604020202020204" pitchFamily="34" charset="0"/>
              <a:buChar char="•"/>
            </a:pPr>
            <a:r>
              <a:rPr lang="en-US" sz="1600" dirty="0">
                <a:solidFill>
                  <a:srgbClr val="222222"/>
                </a:solidFill>
                <a:latin typeface="inherit"/>
              </a:rPr>
              <a:t>Access structures</a:t>
            </a:r>
            <a:endParaRPr lang="en-US" sz="1600" b="0" i="0" dirty="0">
              <a:solidFill>
                <a:srgbClr val="222222"/>
              </a:solidFill>
              <a:effectLst/>
              <a:latin typeface="inherit"/>
            </a:endParaRPr>
          </a:p>
        </p:txBody>
      </p:sp>
      <p:sp>
        <p:nvSpPr>
          <p:cNvPr id="8" name="正方形/長方形 7"/>
          <p:cNvSpPr/>
          <p:nvPr/>
        </p:nvSpPr>
        <p:spPr>
          <a:xfrm>
            <a:off x="5903199" y="638510"/>
            <a:ext cx="6096000" cy="646331"/>
          </a:xfrm>
          <a:prstGeom prst="rect">
            <a:avLst/>
          </a:prstGeom>
        </p:spPr>
        <p:txBody>
          <a:bodyPr>
            <a:spAutoFit/>
          </a:bodyPr>
          <a:lstStyle/>
          <a:p>
            <a:r>
              <a:rPr lang="en-US" dirty="0"/>
              <a:t>https://docs.oracle.com/database/121/TGSQL/tgsql_optcncpt.htm#TGSQL213</a:t>
            </a:r>
          </a:p>
        </p:txBody>
      </p:sp>
      <p:sp>
        <p:nvSpPr>
          <p:cNvPr id="9" name="正方形/長方形 8"/>
          <p:cNvSpPr/>
          <p:nvPr/>
        </p:nvSpPr>
        <p:spPr>
          <a:xfrm>
            <a:off x="-2041358" y="7119526"/>
            <a:ext cx="6096000" cy="923330"/>
          </a:xfrm>
          <a:prstGeom prst="rect">
            <a:avLst/>
          </a:prstGeom>
        </p:spPr>
        <p:txBody>
          <a:bodyPr>
            <a:spAutoFit/>
          </a:bodyPr>
          <a:lstStyle/>
          <a:p>
            <a:r>
              <a:rPr lang="en-US" dirty="0">
                <a:hlinkClick r:id="rId7"/>
              </a:rPr>
              <a:t>https://</a:t>
            </a:r>
            <a:r>
              <a:rPr lang="en-US" dirty="0" smtClean="0">
                <a:hlinkClick r:id="rId7"/>
              </a:rPr>
              <a:t>docs.oracle.com/database/121/TGSQL/tgsql_optcncpt.htm#TGSQL213</a:t>
            </a:r>
            <a:endParaRPr lang="en-US" dirty="0" smtClean="0"/>
          </a:p>
          <a:p>
            <a:endParaRPr lang="en-US" dirty="0"/>
          </a:p>
        </p:txBody>
      </p:sp>
    </p:spTree>
    <p:extLst>
      <p:ext uri="{BB962C8B-B14F-4D97-AF65-F5344CB8AC3E}">
        <p14:creationId xmlns:p14="http://schemas.microsoft.com/office/powerpoint/2010/main" val="796452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Query </a:t>
            </a:r>
            <a:r>
              <a:rPr lang="en-US" dirty="0" err="1" smtClean="0"/>
              <a:t>Anaylsis</a:t>
            </a:r>
            <a:endParaRPr lang="en-US" dirty="0"/>
          </a:p>
        </p:txBody>
      </p:sp>
      <p:sp>
        <p:nvSpPr>
          <p:cNvPr id="3" name="コンテンツ プレースホルダー 2"/>
          <p:cNvSpPr>
            <a:spLocks noGrp="1"/>
          </p:cNvSpPr>
          <p:nvPr>
            <p:ph idx="1"/>
          </p:nvPr>
        </p:nvSpPr>
        <p:spPr/>
        <p:txBody>
          <a:bodyPr/>
          <a:lstStyle/>
          <a:p>
            <a:endParaRPr lang="en-US" dirty="0"/>
          </a:p>
        </p:txBody>
      </p:sp>
      <p:pic>
        <p:nvPicPr>
          <p:cNvPr id="4" name="図 3"/>
          <p:cNvPicPr>
            <a:picLocks noChangeAspect="1"/>
          </p:cNvPicPr>
          <p:nvPr/>
        </p:nvPicPr>
        <p:blipFill>
          <a:blip r:embed="rId2"/>
          <a:stretch>
            <a:fillRect/>
          </a:stretch>
        </p:blipFill>
        <p:spPr>
          <a:xfrm>
            <a:off x="9205912" y="1781824"/>
            <a:ext cx="5972175" cy="6372225"/>
          </a:xfrm>
          <a:prstGeom prst="rect">
            <a:avLst/>
          </a:prstGeom>
        </p:spPr>
      </p:pic>
      <p:sp>
        <p:nvSpPr>
          <p:cNvPr id="5" name="正方形/長方形 4"/>
          <p:cNvSpPr/>
          <p:nvPr/>
        </p:nvSpPr>
        <p:spPr>
          <a:xfrm>
            <a:off x="3048000" y="2967335"/>
            <a:ext cx="6096000" cy="923330"/>
          </a:xfrm>
          <a:prstGeom prst="rect">
            <a:avLst/>
          </a:prstGeom>
        </p:spPr>
        <p:txBody>
          <a:bodyPr>
            <a:spAutoFit/>
          </a:bodyPr>
          <a:lstStyle/>
          <a:p>
            <a:r>
              <a:rPr lang="en-US" dirty="0"/>
              <a:t>http://etutorials.org/SQL/Postgresql/Part+I+General+PostgreSQL+Use/Chapter+4.+Performance/Understanding+How+PostgreSQL+Executes+a+Query/</a:t>
            </a:r>
          </a:p>
        </p:txBody>
      </p:sp>
      <p:sp>
        <p:nvSpPr>
          <p:cNvPr id="6" name="正方形/長方形 5"/>
          <p:cNvSpPr/>
          <p:nvPr/>
        </p:nvSpPr>
        <p:spPr>
          <a:xfrm>
            <a:off x="60359" y="4967937"/>
            <a:ext cx="6099106" cy="369332"/>
          </a:xfrm>
          <a:prstGeom prst="rect">
            <a:avLst/>
          </a:prstGeom>
        </p:spPr>
        <p:txBody>
          <a:bodyPr wrap="none">
            <a:spAutoFit/>
          </a:bodyPr>
          <a:lstStyle/>
          <a:p>
            <a:r>
              <a:rPr lang="en-US" dirty="0"/>
              <a:t>https://www.postgresql.org/docs/9.6/static/using-explain.html</a:t>
            </a:r>
          </a:p>
        </p:txBody>
      </p:sp>
    </p:spTree>
    <p:extLst>
      <p:ext uri="{BB962C8B-B14F-4D97-AF65-F5344CB8AC3E}">
        <p14:creationId xmlns:p14="http://schemas.microsoft.com/office/powerpoint/2010/main" val="80890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Week 7 Learning </a:t>
            </a:r>
            <a:r>
              <a:rPr lang="en-US" dirty="0" smtClean="0"/>
              <a:t>3 </a:t>
            </a:r>
            <a:r>
              <a:rPr lang="en-US" dirty="0"/>
              <a:t>– Sorting </a:t>
            </a:r>
            <a:r>
              <a:rPr lang="en-US" dirty="0" smtClean="0"/>
              <a:t>and hashing</a:t>
            </a:r>
            <a:endParaRPr lang="en-US" dirty="0"/>
          </a:p>
        </p:txBody>
      </p:sp>
      <p:sp>
        <p:nvSpPr>
          <p:cNvPr id="3" name="コンテンツ プレースホルダー 2"/>
          <p:cNvSpPr>
            <a:spLocks noGrp="1"/>
          </p:cNvSpPr>
          <p:nvPr>
            <p:ph idx="1"/>
          </p:nvPr>
        </p:nvSpPr>
        <p:spPr/>
        <p:txBody>
          <a:bodyPr>
            <a:normAutofit fontScale="92500" lnSpcReduction="10000"/>
          </a:bodyPr>
          <a:lstStyle/>
          <a:p>
            <a:r>
              <a:rPr lang="en-US" dirty="0" smtClean="0">
                <a:solidFill>
                  <a:srgbClr val="FF0000"/>
                </a:solidFill>
              </a:rPr>
              <a:t>The purpose of many query-processing algorithms is to perform some kind of matching</a:t>
            </a:r>
            <a:r>
              <a:rPr lang="en-US" dirty="0" smtClean="0"/>
              <a:t>. There are two basic approaches used for this purpose, sorting and hashing</a:t>
            </a:r>
          </a:p>
          <a:p>
            <a:r>
              <a:rPr lang="en-US" dirty="0" smtClean="0"/>
              <a:t>Sorting:</a:t>
            </a:r>
          </a:p>
          <a:p>
            <a:pPr lvl="1"/>
            <a:r>
              <a:rPr lang="en-US" dirty="0" smtClean="0"/>
              <a:t>For presentation the user in sorted reports or listings and for query processing in sort-based algorithms such as merge-join</a:t>
            </a:r>
          </a:p>
          <a:p>
            <a:pPr lvl="1"/>
            <a:r>
              <a:rPr lang="en-US" dirty="0" smtClean="0"/>
              <a:t>O(</a:t>
            </a:r>
            <a:r>
              <a:rPr lang="en-US" dirty="0" err="1" smtClean="0"/>
              <a:t>NlogN</a:t>
            </a:r>
            <a:r>
              <a:rPr lang="en-US" dirty="0" smtClean="0"/>
              <a:t>)</a:t>
            </a:r>
          </a:p>
          <a:p>
            <a:r>
              <a:rPr lang="en-US" dirty="0" smtClean="0"/>
              <a:t>Hashing: </a:t>
            </a:r>
          </a:p>
          <a:p>
            <a:pPr lvl="1"/>
            <a:r>
              <a:rPr lang="en-US" dirty="0" smtClean="0"/>
              <a:t>Hash-based query processing algorithms use an in-memory hash table of database objects to perform their matching task. If the </a:t>
            </a:r>
            <a:r>
              <a:rPr lang="en-US" dirty="0" err="1" smtClean="0"/>
              <a:t>netire</a:t>
            </a:r>
            <a:r>
              <a:rPr lang="en-US" dirty="0" smtClean="0"/>
              <a:t> hash table fits into memory, hash-based query processing algorithms outperform sort-based alternatives</a:t>
            </a:r>
          </a:p>
          <a:p>
            <a:pPr lvl="1"/>
            <a:r>
              <a:rPr lang="en-US" dirty="0" smtClean="0"/>
              <a:t>O(N)</a:t>
            </a:r>
            <a:endParaRPr lang="en-US" dirty="0"/>
          </a:p>
        </p:txBody>
      </p:sp>
    </p:spTree>
    <p:extLst>
      <p:ext uri="{BB962C8B-B14F-4D97-AF65-F5344CB8AC3E}">
        <p14:creationId xmlns:p14="http://schemas.microsoft.com/office/powerpoint/2010/main" val="3478923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a:t>
            </a:r>
            <a:r>
              <a:rPr lang="en-US" b="1" dirty="0" smtClean="0"/>
              <a:t>Elements</a:t>
            </a:r>
            <a:r>
              <a:rPr lang="en-US" dirty="0" smtClean="0"/>
              <a:t> of Analytics Architecture</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530340" y="1577728"/>
            <a:ext cx="4725059" cy="5963482"/>
          </a:xfrm>
          <a:prstGeom prst="rect">
            <a:avLst/>
          </a:prstGeom>
        </p:spPr>
      </p:pic>
      <p:pic>
        <p:nvPicPr>
          <p:cNvPr id="5" name="図 4"/>
          <p:cNvPicPr>
            <a:picLocks noChangeAspect="1"/>
          </p:cNvPicPr>
          <p:nvPr/>
        </p:nvPicPr>
        <p:blipFill>
          <a:blip r:embed="rId3"/>
          <a:stretch>
            <a:fillRect/>
          </a:stretch>
        </p:blipFill>
        <p:spPr>
          <a:xfrm>
            <a:off x="5255399" y="1298517"/>
            <a:ext cx="3261314" cy="2585188"/>
          </a:xfrm>
          <a:prstGeom prst="rect">
            <a:avLst/>
          </a:prstGeom>
        </p:spPr>
      </p:pic>
      <p:pic>
        <p:nvPicPr>
          <p:cNvPr id="6" name="図 5"/>
          <p:cNvPicPr>
            <a:picLocks noChangeAspect="1"/>
          </p:cNvPicPr>
          <p:nvPr/>
        </p:nvPicPr>
        <p:blipFill>
          <a:blip r:embed="rId4"/>
          <a:stretch>
            <a:fillRect/>
          </a:stretch>
        </p:blipFill>
        <p:spPr>
          <a:xfrm>
            <a:off x="5342357" y="4559469"/>
            <a:ext cx="3261314" cy="2609051"/>
          </a:xfrm>
          <a:prstGeom prst="rect">
            <a:avLst/>
          </a:prstGeom>
        </p:spPr>
      </p:pic>
      <p:pic>
        <p:nvPicPr>
          <p:cNvPr id="7" name="図 6"/>
          <p:cNvPicPr>
            <a:picLocks noChangeAspect="1"/>
          </p:cNvPicPr>
          <p:nvPr/>
        </p:nvPicPr>
        <p:blipFill>
          <a:blip r:embed="rId5"/>
          <a:stretch>
            <a:fillRect/>
          </a:stretch>
        </p:blipFill>
        <p:spPr>
          <a:xfrm>
            <a:off x="8732974" y="4716157"/>
            <a:ext cx="4667901" cy="2191056"/>
          </a:xfrm>
          <a:prstGeom prst="rect">
            <a:avLst/>
          </a:prstGeom>
        </p:spPr>
      </p:pic>
      <p:pic>
        <p:nvPicPr>
          <p:cNvPr id="8" name="図 7"/>
          <p:cNvPicPr>
            <a:picLocks noChangeAspect="1"/>
          </p:cNvPicPr>
          <p:nvPr/>
        </p:nvPicPr>
        <p:blipFill>
          <a:blip r:embed="rId6"/>
          <a:stretch>
            <a:fillRect/>
          </a:stretch>
        </p:blipFill>
        <p:spPr>
          <a:xfrm>
            <a:off x="8694868" y="1690688"/>
            <a:ext cx="4706007" cy="2172003"/>
          </a:xfrm>
          <a:prstGeom prst="rect">
            <a:avLst/>
          </a:prstGeom>
        </p:spPr>
      </p:pic>
      <p:sp>
        <p:nvSpPr>
          <p:cNvPr id="9" name="テキスト ボックス 8"/>
          <p:cNvSpPr txBox="1"/>
          <p:nvPr/>
        </p:nvSpPr>
        <p:spPr>
          <a:xfrm>
            <a:off x="838200" y="7792872"/>
            <a:ext cx="11553967" cy="923330"/>
          </a:xfrm>
          <a:prstGeom prst="rect">
            <a:avLst/>
          </a:prstGeom>
          <a:noFill/>
        </p:spPr>
        <p:txBody>
          <a:bodyPr wrap="square" rtlCol="0">
            <a:spAutoFit/>
          </a:bodyPr>
          <a:lstStyle/>
          <a:p>
            <a:r>
              <a:rPr lang="en-US" dirty="0" smtClean="0"/>
              <a:t>My interpretation:</a:t>
            </a:r>
          </a:p>
          <a:p>
            <a:r>
              <a:rPr lang="en-US" dirty="0" smtClean="0"/>
              <a:t>Data warehouse architectures focuses specific use cases of data while data lake is good at storing big data and has complicated data processing architecture.</a:t>
            </a:r>
            <a:endParaRPr lang="en-US" dirty="0"/>
          </a:p>
        </p:txBody>
      </p:sp>
    </p:spTree>
    <p:extLst>
      <p:ext uri="{BB962C8B-B14F-4D97-AF65-F5344CB8AC3E}">
        <p14:creationId xmlns:p14="http://schemas.microsoft.com/office/powerpoint/2010/main" val="4120792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a:t>
            </a:r>
            <a:endParaRPr lang="en-US" dirty="0"/>
          </a:p>
        </p:txBody>
      </p:sp>
      <p:pic>
        <p:nvPicPr>
          <p:cNvPr id="4" name="図 3"/>
          <p:cNvPicPr>
            <a:picLocks noChangeAspect="1"/>
          </p:cNvPicPr>
          <p:nvPr/>
        </p:nvPicPr>
        <p:blipFill>
          <a:blip r:embed="rId2"/>
          <a:stretch>
            <a:fillRect/>
          </a:stretch>
        </p:blipFill>
        <p:spPr>
          <a:xfrm>
            <a:off x="838200" y="1260092"/>
            <a:ext cx="8113295" cy="5310521"/>
          </a:xfrm>
          <a:prstGeom prst="rect">
            <a:avLst/>
          </a:prstGeom>
        </p:spPr>
      </p:pic>
    </p:spTree>
    <p:extLst>
      <p:ext uri="{BB962C8B-B14F-4D97-AF65-F5344CB8AC3E}">
        <p14:creationId xmlns:p14="http://schemas.microsoft.com/office/powerpoint/2010/main" val="2834271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Data Warehouse and Data Lake</a:t>
            </a:r>
            <a:endParaRPr lang="en-US" dirty="0"/>
          </a:p>
        </p:txBody>
      </p:sp>
      <p:sp>
        <p:nvSpPr>
          <p:cNvPr id="3" name="コンテンツ プレースホルダー 2"/>
          <p:cNvSpPr>
            <a:spLocks noGrp="1"/>
          </p:cNvSpPr>
          <p:nvPr>
            <p:ph idx="1"/>
          </p:nvPr>
        </p:nvSpPr>
        <p:spPr/>
        <p:txBody>
          <a:bodyPr/>
          <a:lstStyle/>
          <a:p>
            <a:endParaRPr lang="en-US"/>
          </a:p>
        </p:txBody>
      </p:sp>
      <p:pic>
        <p:nvPicPr>
          <p:cNvPr id="1026" name="Picture 2" descr="C:\Users\K\AppData\Local\Temp\msohtmlclip1\02\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794" y="1658144"/>
            <a:ext cx="469582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76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Big Data Analytics Architecture</a:t>
            </a:r>
            <a:endParaRPr lang="en-US" dirty="0"/>
          </a:p>
        </p:txBody>
      </p:sp>
      <p:pic>
        <p:nvPicPr>
          <p:cNvPr id="5" name="図 4"/>
          <p:cNvPicPr>
            <a:picLocks noChangeAspect="1"/>
          </p:cNvPicPr>
          <p:nvPr/>
        </p:nvPicPr>
        <p:blipFill>
          <a:blip r:embed="rId2"/>
          <a:stretch>
            <a:fillRect/>
          </a:stretch>
        </p:blipFill>
        <p:spPr>
          <a:xfrm>
            <a:off x="4832093" y="1605168"/>
            <a:ext cx="4696480" cy="3715268"/>
          </a:xfrm>
          <a:prstGeom prst="rect">
            <a:avLst/>
          </a:prstGeom>
        </p:spPr>
      </p:pic>
      <p:pic>
        <p:nvPicPr>
          <p:cNvPr id="6" name="図 5"/>
          <p:cNvPicPr>
            <a:picLocks noChangeAspect="1"/>
          </p:cNvPicPr>
          <p:nvPr/>
        </p:nvPicPr>
        <p:blipFill>
          <a:blip r:embed="rId3"/>
          <a:stretch>
            <a:fillRect/>
          </a:stretch>
        </p:blipFill>
        <p:spPr>
          <a:xfrm>
            <a:off x="9648747" y="1586115"/>
            <a:ext cx="4725059" cy="3753374"/>
          </a:xfrm>
          <a:prstGeom prst="rect">
            <a:avLst/>
          </a:prstGeom>
        </p:spPr>
      </p:pic>
      <p:pic>
        <p:nvPicPr>
          <p:cNvPr id="7" name="図 6"/>
          <p:cNvPicPr>
            <a:picLocks noChangeAspect="1"/>
          </p:cNvPicPr>
          <p:nvPr/>
        </p:nvPicPr>
        <p:blipFill>
          <a:blip r:embed="rId4"/>
          <a:stretch>
            <a:fillRect/>
          </a:stretch>
        </p:blipFill>
        <p:spPr>
          <a:xfrm>
            <a:off x="113631" y="1586115"/>
            <a:ext cx="4658375" cy="3734321"/>
          </a:xfrm>
          <a:prstGeom prst="rect">
            <a:avLst/>
          </a:prstGeom>
        </p:spPr>
      </p:pic>
    </p:spTree>
    <p:extLst>
      <p:ext uri="{BB962C8B-B14F-4D97-AF65-F5344CB8AC3E}">
        <p14:creationId xmlns:p14="http://schemas.microsoft.com/office/powerpoint/2010/main" val="2385009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Kappa</a:t>
            </a:r>
            <a:endParaRPr lang="en-US" dirty="0"/>
          </a:p>
        </p:txBody>
      </p:sp>
      <p:sp>
        <p:nvSpPr>
          <p:cNvPr id="4" name="コンテンツ プレースホルダー 3"/>
          <p:cNvSpPr>
            <a:spLocks noGrp="1"/>
          </p:cNvSpPr>
          <p:nvPr>
            <p:ph idx="1"/>
          </p:nvPr>
        </p:nvSpPr>
        <p:spPr>
          <a:xfrm>
            <a:off x="838200" y="1825625"/>
            <a:ext cx="10515600" cy="6941387"/>
          </a:xfrm>
          <a:prstGeom prst="rect">
            <a:avLst/>
          </a:prstGeom>
        </p:spPr>
        <p:txBody>
          <a:bodyPr>
            <a:spAutoFit/>
          </a:bodyPr>
          <a:lstStyle/>
          <a:p>
            <a:r>
              <a:rPr lang="en-US" dirty="0">
                <a:hlinkClick r:id="rId2"/>
              </a:rPr>
              <a:t>https://www.ericsson.com/research-blog/data-knowledge/data-processing-architectures-lambda-and-kappa</a:t>
            </a:r>
            <a:r>
              <a:rPr lang="en-US" dirty="0" smtClean="0">
                <a:hlinkClick r:id="rId2"/>
              </a:rPr>
              <a:t>/</a:t>
            </a:r>
            <a:endParaRPr lang="en-US" dirty="0" smtClean="0"/>
          </a:p>
          <a:p>
            <a:pPr marL="0" indent="0">
              <a:buNone/>
            </a:pPr>
            <a:r>
              <a:rPr lang="en-US" dirty="0"/>
              <a:t> One of the important </a:t>
            </a:r>
            <a:r>
              <a:rPr lang="en-US" b="1" dirty="0"/>
              <a:t>motivations </a:t>
            </a:r>
            <a:r>
              <a:rPr lang="en-US" dirty="0"/>
              <a:t>for inventing the Kappa architecture was to </a:t>
            </a:r>
            <a:r>
              <a:rPr lang="en-US" b="1" dirty="0"/>
              <a:t>avoid maintaining two separate code bases </a:t>
            </a:r>
            <a:r>
              <a:rPr lang="en-US" dirty="0"/>
              <a:t>for the batch and speed layers. The key idea is to handle both real-time data processing and continuous data reprocessing using a single stream processing engine. Data reprocessing is an important requirement for making visible the effects of code changes on the results. </a:t>
            </a:r>
            <a:endParaRPr lang="en-US" dirty="0" smtClean="0"/>
          </a:p>
          <a:p>
            <a:pPr marL="0" indent="0">
              <a:buNone/>
            </a:pPr>
            <a:r>
              <a:rPr lang="en-US" dirty="0" smtClean="0"/>
              <a:t>As </a:t>
            </a:r>
            <a:r>
              <a:rPr lang="en-US" dirty="0"/>
              <a:t>a consequence, the Kappa architecture is composed of </a:t>
            </a:r>
            <a:r>
              <a:rPr lang="en-US" b="1" dirty="0"/>
              <a:t>only two</a:t>
            </a:r>
            <a:r>
              <a:rPr lang="en-US" dirty="0"/>
              <a:t> layers: </a:t>
            </a:r>
            <a:r>
              <a:rPr lang="en-US" b="1" dirty="0"/>
              <a:t>stream processing </a:t>
            </a:r>
            <a:r>
              <a:rPr lang="en-US" dirty="0"/>
              <a:t>and </a:t>
            </a:r>
            <a:r>
              <a:rPr lang="en-US" b="1" dirty="0"/>
              <a:t>serving</a:t>
            </a:r>
            <a:r>
              <a:rPr lang="en-US" dirty="0" smtClean="0"/>
              <a:t>. (</a:t>
            </a:r>
            <a:r>
              <a:rPr lang="en-US" b="1" dirty="0" smtClean="0"/>
              <a:t>vs. Lambda: three layers batch, speed, serving</a:t>
            </a:r>
            <a:r>
              <a:rPr lang="en-US" dirty="0" smtClean="0"/>
              <a:t>)  The </a:t>
            </a:r>
            <a:r>
              <a:rPr lang="en-US" dirty="0"/>
              <a:t>stream processing layer runs the stream processing jobs. Normally, a single stream processing job is run to enable real-time data processing. Data reprocessing is only done when some code of the stream processing job needs to be modified. This is achieved by running another modified stream processing job and replying all previous data. Finally, similarly to the Lambda architecture, the serving layer is used to query the results.</a:t>
            </a:r>
          </a:p>
        </p:txBody>
      </p:sp>
      <p:sp>
        <p:nvSpPr>
          <p:cNvPr id="5" name="テキスト ボックス 4"/>
          <p:cNvSpPr txBox="1"/>
          <p:nvPr/>
        </p:nvSpPr>
        <p:spPr>
          <a:xfrm>
            <a:off x="11518710" y="1364776"/>
            <a:ext cx="4626591" cy="1200329"/>
          </a:xfrm>
          <a:prstGeom prst="rect">
            <a:avLst/>
          </a:prstGeom>
          <a:noFill/>
        </p:spPr>
        <p:txBody>
          <a:bodyPr wrap="square" rtlCol="0">
            <a:spAutoFit/>
          </a:bodyPr>
          <a:lstStyle/>
          <a:p>
            <a:r>
              <a:rPr lang="en-US" dirty="0" smtClean="0"/>
              <a:t>Lambda vs. Kappa</a:t>
            </a:r>
          </a:p>
          <a:p>
            <a:endParaRPr lang="en-US" dirty="0"/>
          </a:p>
          <a:p>
            <a:r>
              <a:rPr lang="en-US" dirty="0" smtClean="0"/>
              <a:t>Considerations: Code simplicity and performance</a:t>
            </a:r>
            <a:endParaRPr lang="en-US" dirty="0"/>
          </a:p>
        </p:txBody>
      </p:sp>
    </p:spTree>
    <p:extLst>
      <p:ext uri="{BB962C8B-B14F-4D97-AF65-F5344CB8AC3E}">
        <p14:creationId xmlns:p14="http://schemas.microsoft.com/office/powerpoint/2010/main" val="3637511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Two distributed approaches to data storage – </a:t>
            </a:r>
            <a:r>
              <a:rPr lang="en-US" b="1" dirty="0" smtClean="0"/>
              <a:t>Blocks</a:t>
            </a:r>
            <a:r>
              <a:rPr lang="en-US" dirty="0" smtClean="0"/>
              <a:t> (HDFS) and </a:t>
            </a:r>
            <a:r>
              <a:rPr lang="en-US" b="1" dirty="0" smtClean="0"/>
              <a:t>Key-value pairs</a:t>
            </a:r>
            <a:endParaRPr lang="en-US" b="1" dirty="0"/>
          </a:p>
        </p:txBody>
      </p:sp>
      <p:pic>
        <p:nvPicPr>
          <p:cNvPr id="4" name="図 3"/>
          <p:cNvPicPr>
            <a:picLocks noChangeAspect="1"/>
          </p:cNvPicPr>
          <p:nvPr/>
        </p:nvPicPr>
        <p:blipFill>
          <a:blip r:embed="rId2"/>
          <a:stretch>
            <a:fillRect/>
          </a:stretch>
        </p:blipFill>
        <p:spPr>
          <a:xfrm>
            <a:off x="281040" y="1690688"/>
            <a:ext cx="4686954" cy="3038899"/>
          </a:xfrm>
          <a:prstGeom prst="rect">
            <a:avLst/>
          </a:prstGeom>
        </p:spPr>
      </p:pic>
      <p:pic>
        <p:nvPicPr>
          <p:cNvPr id="5" name="図 4"/>
          <p:cNvPicPr>
            <a:picLocks noChangeAspect="1"/>
          </p:cNvPicPr>
          <p:nvPr/>
        </p:nvPicPr>
        <p:blipFill>
          <a:blip r:embed="rId3"/>
          <a:stretch>
            <a:fillRect/>
          </a:stretch>
        </p:blipFill>
        <p:spPr>
          <a:xfrm>
            <a:off x="5683191" y="1690688"/>
            <a:ext cx="4677428" cy="3724795"/>
          </a:xfrm>
          <a:prstGeom prst="rect">
            <a:avLst/>
          </a:prstGeom>
        </p:spPr>
      </p:pic>
      <p:pic>
        <p:nvPicPr>
          <p:cNvPr id="6" name="図 5"/>
          <p:cNvPicPr>
            <a:picLocks noChangeAspect="1"/>
          </p:cNvPicPr>
          <p:nvPr/>
        </p:nvPicPr>
        <p:blipFill>
          <a:blip r:embed="rId4"/>
          <a:stretch>
            <a:fillRect/>
          </a:stretch>
        </p:blipFill>
        <p:spPr>
          <a:xfrm>
            <a:off x="214356" y="4729587"/>
            <a:ext cx="4753638" cy="3743847"/>
          </a:xfrm>
          <a:prstGeom prst="rect">
            <a:avLst/>
          </a:prstGeom>
        </p:spPr>
      </p:pic>
      <p:pic>
        <p:nvPicPr>
          <p:cNvPr id="7" name="図 6"/>
          <p:cNvPicPr>
            <a:picLocks noChangeAspect="1"/>
          </p:cNvPicPr>
          <p:nvPr/>
        </p:nvPicPr>
        <p:blipFill>
          <a:blip r:embed="rId5"/>
          <a:stretch>
            <a:fillRect/>
          </a:stretch>
        </p:blipFill>
        <p:spPr>
          <a:xfrm>
            <a:off x="5591838" y="5415483"/>
            <a:ext cx="4753638" cy="3277057"/>
          </a:xfrm>
          <a:prstGeom prst="rect">
            <a:avLst/>
          </a:prstGeom>
        </p:spPr>
      </p:pic>
      <p:sp>
        <p:nvSpPr>
          <p:cNvPr id="8" name="テキスト ボックス 7"/>
          <p:cNvSpPr txBox="1"/>
          <p:nvPr/>
        </p:nvSpPr>
        <p:spPr>
          <a:xfrm>
            <a:off x="10526233" y="2052084"/>
            <a:ext cx="3125972" cy="5632311"/>
          </a:xfrm>
          <a:prstGeom prst="rect">
            <a:avLst/>
          </a:prstGeom>
          <a:noFill/>
        </p:spPr>
        <p:txBody>
          <a:bodyPr wrap="square" rtlCol="0">
            <a:spAutoFit/>
          </a:bodyPr>
          <a:lstStyle/>
          <a:p>
            <a:r>
              <a:rPr lang="en-US" dirty="0" smtClean="0"/>
              <a:t>HDFS divides a file into blocks and then replicate and distribute them across nodes.</a:t>
            </a:r>
          </a:p>
          <a:p>
            <a:endParaRPr lang="en-US" dirty="0"/>
          </a:p>
          <a:p>
            <a:r>
              <a:rPr lang="en-US" b="1" dirty="0" smtClean="0"/>
              <a:t>Pros:</a:t>
            </a:r>
            <a:r>
              <a:rPr lang="en-US" dirty="0" smtClean="0"/>
              <a:t> immutable data store and parallel reads of lots of blocks in different nodes.</a:t>
            </a:r>
          </a:p>
          <a:p>
            <a:r>
              <a:rPr lang="en-US" b="1" dirty="0" smtClean="0"/>
              <a:t>Cons: </a:t>
            </a:r>
            <a:r>
              <a:rPr lang="en-US" dirty="0" smtClean="0"/>
              <a:t>bad for small, specific reads and fast writes</a:t>
            </a:r>
          </a:p>
          <a:p>
            <a:endParaRPr lang="en-US" dirty="0"/>
          </a:p>
          <a:p>
            <a:r>
              <a:rPr lang="en-US" dirty="0" smtClean="0"/>
              <a:t>NoSQL store records by key. All keys in a certain range got to a certain set of servers.</a:t>
            </a:r>
          </a:p>
          <a:p>
            <a:endParaRPr lang="en-US" dirty="0"/>
          </a:p>
          <a:p>
            <a:r>
              <a:rPr lang="en-US" b="1" dirty="0" smtClean="0"/>
              <a:t>Pros:</a:t>
            </a:r>
            <a:r>
              <a:rPr lang="en-US" dirty="0" smtClean="0"/>
              <a:t> Fast, key-based access and fast writes.</a:t>
            </a:r>
          </a:p>
          <a:p>
            <a:endParaRPr lang="en-US" dirty="0"/>
          </a:p>
          <a:p>
            <a:r>
              <a:rPr lang="en-US" b="1" dirty="0" smtClean="0"/>
              <a:t>Cons:</a:t>
            </a:r>
            <a:r>
              <a:rPr lang="en-US" dirty="0" smtClean="0"/>
              <a:t> Bad for off-key access. Complicated for merging datasets</a:t>
            </a:r>
          </a:p>
        </p:txBody>
      </p:sp>
    </p:spTree>
    <p:extLst>
      <p:ext uri="{BB962C8B-B14F-4D97-AF65-F5344CB8AC3E}">
        <p14:creationId xmlns:p14="http://schemas.microsoft.com/office/powerpoint/2010/main" val="780186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Two kinds of database management systems – </a:t>
            </a:r>
            <a:r>
              <a:rPr lang="en-US" b="1" dirty="0" smtClean="0"/>
              <a:t>Relational </a:t>
            </a:r>
            <a:r>
              <a:rPr lang="en-US" dirty="0" smtClean="0"/>
              <a:t>DB and </a:t>
            </a:r>
            <a:r>
              <a:rPr lang="en-US" b="1" dirty="0" smtClean="0"/>
              <a:t>Columnar</a:t>
            </a:r>
            <a:r>
              <a:rPr lang="en-US" dirty="0" smtClean="0"/>
              <a:t> DB</a:t>
            </a:r>
            <a:endParaRPr lang="en-US" dirty="0"/>
          </a:p>
        </p:txBody>
      </p:sp>
      <p:pic>
        <p:nvPicPr>
          <p:cNvPr id="4" name="図 3"/>
          <p:cNvPicPr>
            <a:picLocks noChangeAspect="1"/>
          </p:cNvPicPr>
          <p:nvPr/>
        </p:nvPicPr>
        <p:blipFill>
          <a:blip r:embed="rId2"/>
          <a:stretch>
            <a:fillRect/>
          </a:stretch>
        </p:blipFill>
        <p:spPr>
          <a:xfrm>
            <a:off x="257412" y="1690687"/>
            <a:ext cx="6288775" cy="4205145"/>
          </a:xfrm>
          <a:prstGeom prst="rect">
            <a:avLst/>
          </a:prstGeom>
        </p:spPr>
      </p:pic>
      <p:pic>
        <p:nvPicPr>
          <p:cNvPr id="5" name="図 4"/>
          <p:cNvPicPr>
            <a:picLocks noChangeAspect="1"/>
          </p:cNvPicPr>
          <p:nvPr/>
        </p:nvPicPr>
        <p:blipFill>
          <a:blip r:embed="rId3"/>
          <a:stretch>
            <a:fillRect/>
          </a:stretch>
        </p:blipFill>
        <p:spPr>
          <a:xfrm>
            <a:off x="6546187" y="1690687"/>
            <a:ext cx="6105288" cy="4198160"/>
          </a:xfrm>
          <a:prstGeom prst="rect">
            <a:avLst/>
          </a:prstGeom>
        </p:spPr>
      </p:pic>
    </p:spTree>
    <p:extLst>
      <p:ext uri="{BB962C8B-B14F-4D97-AF65-F5344CB8AC3E}">
        <p14:creationId xmlns:p14="http://schemas.microsoft.com/office/powerpoint/2010/main" val="206999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Lab</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smtClean="0"/>
              <a:t>Lab0 command line</a:t>
            </a:r>
          </a:p>
          <a:p>
            <a:r>
              <a:rPr lang="en-US" dirty="0" smtClean="0"/>
              <a:t>Lab1 EC2 instance</a:t>
            </a:r>
          </a:p>
          <a:p>
            <a:r>
              <a:rPr lang="en-US" dirty="0" smtClean="0"/>
              <a:t>Lab2 HDFS</a:t>
            </a:r>
          </a:p>
          <a:p>
            <a:r>
              <a:rPr lang="en-US" dirty="0" smtClean="0"/>
              <a:t>Lab3 Apache Hive, Spark SQL</a:t>
            </a:r>
          </a:p>
          <a:p>
            <a:r>
              <a:rPr lang="en-US" dirty="0" smtClean="0"/>
              <a:t>Lab4 Apache Spark</a:t>
            </a:r>
          </a:p>
          <a:p>
            <a:r>
              <a:rPr lang="en-US" dirty="0" smtClean="0"/>
              <a:t>Lab5 PostgreSQL</a:t>
            </a:r>
          </a:p>
          <a:p>
            <a:r>
              <a:rPr lang="en-US" dirty="0" smtClean="0"/>
              <a:t>Exercise1 Hive + (</a:t>
            </a:r>
            <a:r>
              <a:rPr lang="en-US" dirty="0" err="1" smtClean="0"/>
              <a:t>Pyspark</a:t>
            </a:r>
            <a:r>
              <a:rPr lang="en-US" dirty="0" smtClean="0"/>
              <a:t>)</a:t>
            </a:r>
          </a:p>
          <a:p>
            <a:r>
              <a:rPr lang="en-US" dirty="0" smtClean="0"/>
              <a:t>Exercise2 Set up a stream processing pipeline – Apache Storm</a:t>
            </a:r>
          </a:p>
          <a:p>
            <a:r>
              <a:rPr lang="en-US" dirty="0" smtClean="0"/>
              <a:t>Lab6 Apache Storm</a:t>
            </a:r>
          </a:p>
          <a:p>
            <a:r>
              <a:rPr lang="en-US" dirty="0" smtClean="0"/>
              <a:t>Lab7 Hive + Tableau</a:t>
            </a:r>
            <a:endParaRPr lang="en-US" dirty="0"/>
          </a:p>
        </p:txBody>
      </p:sp>
    </p:spTree>
    <p:extLst>
      <p:ext uri="{BB962C8B-B14F-4D97-AF65-F5344CB8AC3E}">
        <p14:creationId xmlns:p14="http://schemas.microsoft.com/office/powerpoint/2010/main" val="1782515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Software-Defined </a:t>
            </a:r>
            <a:r>
              <a:rPr lang="en-US" dirty="0"/>
              <a:t>Object Storage (Swift, S3)</a:t>
            </a:r>
          </a:p>
        </p:txBody>
      </p:sp>
      <p:pic>
        <p:nvPicPr>
          <p:cNvPr id="5" name="図 4"/>
          <p:cNvPicPr>
            <a:picLocks noChangeAspect="1"/>
          </p:cNvPicPr>
          <p:nvPr/>
        </p:nvPicPr>
        <p:blipFill>
          <a:blip r:embed="rId2"/>
          <a:stretch>
            <a:fillRect/>
          </a:stretch>
        </p:blipFill>
        <p:spPr>
          <a:xfrm>
            <a:off x="9977545" y="1868286"/>
            <a:ext cx="4667901" cy="2943636"/>
          </a:xfrm>
          <a:prstGeom prst="rect">
            <a:avLst/>
          </a:prstGeom>
        </p:spPr>
      </p:pic>
      <p:pic>
        <p:nvPicPr>
          <p:cNvPr id="6" name="図 5"/>
          <p:cNvPicPr>
            <a:picLocks noChangeAspect="1"/>
          </p:cNvPicPr>
          <p:nvPr/>
        </p:nvPicPr>
        <p:blipFill>
          <a:blip r:embed="rId3"/>
          <a:stretch>
            <a:fillRect/>
          </a:stretch>
        </p:blipFill>
        <p:spPr>
          <a:xfrm>
            <a:off x="444654" y="1816893"/>
            <a:ext cx="4715533" cy="2076740"/>
          </a:xfrm>
          <a:prstGeom prst="rect">
            <a:avLst/>
          </a:prstGeom>
        </p:spPr>
      </p:pic>
      <p:pic>
        <p:nvPicPr>
          <p:cNvPr id="7" name="図 6"/>
          <p:cNvPicPr>
            <a:picLocks noChangeAspect="1"/>
          </p:cNvPicPr>
          <p:nvPr/>
        </p:nvPicPr>
        <p:blipFill>
          <a:blip r:embed="rId4"/>
          <a:stretch>
            <a:fillRect/>
          </a:stretch>
        </p:blipFill>
        <p:spPr>
          <a:xfrm>
            <a:off x="416075" y="4019838"/>
            <a:ext cx="4744112" cy="4029637"/>
          </a:xfrm>
          <a:prstGeom prst="rect">
            <a:avLst/>
          </a:prstGeom>
        </p:spPr>
      </p:pic>
      <p:pic>
        <p:nvPicPr>
          <p:cNvPr id="8" name="図 7"/>
          <p:cNvPicPr>
            <a:picLocks noChangeAspect="1"/>
          </p:cNvPicPr>
          <p:nvPr/>
        </p:nvPicPr>
        <p:blipFill>
          <a:blip r:embed="rId5"/>
          <a:stretch>
            <a:fillRect/>
          </a:stretch>
        </p:blipFill>
        <p:spPr>
          <a:xfrm>
            <a:off x="5208100" y="4200838"/>
            <a:ext cx="4734586" cy="4029637"/>
          </a:xfrm>
          <a:prstGeom prst="rect">
            <a:avLst/>
          </a:prstGeom>
        </p:spPr>
      </p:pic>
      <p:pic>
        <p:nvPicPr>
          <p:cNvPr id="9" name="図 8"/>
          <p:cNvPicPr>
            <a:picLocks noChangeAspect="1"/>
          </p:cNvPicPr>
          <p:nvPr/>
        </p:nvPicPr>
        <p:blipFill>
          <a:blip r:embed="rId6"/>
          <a:stretch>
            <a:fillRect/>
          </a:stretch>
        </p:blipFill>
        <p:spPr>
          <a:xfrm>
            <a:off x="5236679" y="1816893"/>
            <a:ext cx="4706007" cy="2257740"/>
          </a:xfrm>
          <a:prstGeom prst="rect">
            <a:avLst/>
          </a:prstGeom>
        </p:spPr>
      </p:pic>
    </p:spTree>
    <p:extLst>
      <p:ext uri="{BB962C8B-B14F-4D97-AF65-F5344CB8AC3E}">
        <p14:creationId xmlns:p14="http://schemas.microsoft.com/office/powerpoint/2010/main" val="52313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Swift</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90620" y="1476682"/>
            <a:ext cx="4744112" cy="6477904"/>
          </a:xfrm>
          <a:prstGeom prst="rect">
            <a:avLst/>
          </a:prstGeom>
        </p:spPr>
      </p:pic>
      <p:pic>
        <p:nvPicPr>
          <p:cNvPr id="5" name="図 4"/>
          <p:cNvPicPr>
            <a:picLocks noChangeAspect="1"/>
          </p:cNvPicPr>
          <p:nvPr/>
        </p:nvPicPr>
        <p:blipFill>
          <a:blip r:embed="rId3"/>
          <a:stretch>
            <a:fillRect/>
          </a:stretch>
        </p:blipFill>
        <p:spPr>
          <a:xfrm>
            <a:off x="4966801" y="1476683"/>
            <a:ext cx="4406904" cy="3475868"/>
          </a:xfrm>
          <a:prstGeom prst="rect">
            <a:avLst/>
          </a:prstGeom>
        </p:spPr>
      </p:pic>
      <p:pic>
        <p:nvPicPr>
          <p:cNvPr id="6" name="図 5"/>
          <p:cNvPicPr>
            <a:picLocks noChangeAspect="1"/>
          </p:cNvPicPr>
          <p:nvPr/>
        </p:nvPicPr>
        <p:blipFill>
          <a:blip r:embed="rId4"/>
          <a:stretch>
            <a:fillRect/>
          </a:stretch>
        </p:blipFill>
        <p:spPr>
          <a:xfrm>
            <a:off x="9510538" y="1509448"/>
            <a:ext cx="4269258" cy="3434343"/>
          </a:xfrm>
          <a:prstGeom prst="rect">
            <a:avLst/>
          </a:prstGeom>
        </p:spPr>
      </p:pic>
      <p:pic>
        <p:nvPicPr>
          <p:cNvPr id="7" name="図 6"/>
          <p:cNvPicPr>
            <a:picLocks noChangeAspect="1"/>
          </p:cNvPicPr>
          <p:nvPr/>
        </p:nvPicPr>
        <p:blipFill>
          <a:blip r:embed="rId5"/>
          <a:stretch>
            <a:fillRect/>
          </a:stretch>
        </p:blipFill>
        <p:spPr>
          <a:xfrm>
            <a:off x="4966802" y="4952551"/>
            <a:ext cx="4406904" cy="3479134"/>
          </a:xfrm>
          <a:prstGeom prst="rect">
            <a:avLst/>
          </a:prstGeom>
        </p:spPr>
      </p:pic>
    </p:spTree>
    <p:extLst>
      <p:ext uri="{BB962C8B-B14F-4D97-AF65-F5344CB8AC3E}">
        <p14:creationId xmlns:p14="http://schemas.microsoft.com/office/powerpoint/2010/main" val="2379966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4 – Hadoop vs. S3 for cloud based spark analytics</a:t>
            </a:r>
            <a:endParaRPr lang="en-US" dirty="0"/>
          </a:p>
        </p:txBody>
      </p:sp>
      <p:sp>
        <p:nvSpPr>
          <p:cNvPr id="3" name="コンテンツ プレースホルダー 2"/>
          <p:cNvSpPr>
            <a:spLocks noGrp="1"/>
          </p:cNvSpPr>
          <p:nvPr>
            <p:ph idx="1"/>
          </p:nvPr>
        </p:nvSpPr>
        <p:spPr/>
        <p:txBody>
          <a:bodyPr>
            <a:normAutofit fontScale="55000" lnSpcReduction="20000"/>
          </a:bodyPr>
          <a:lstStyle/>
          <a:p>
            <a:pPr marL="0" indent="0">
              <a:buNone/>
            </a:pPr>
            <a:r>
              <a:rPr lang="en-US" dirty="0">
                <a:hlinkClick r:id="rId2"/>
              </a:rPr>
              <a:t>https://</a:t>
            </a:r>
            <a:r>
              <a:rPr lang="en-US" dirty="0" smtClean="0">
                <a:hlinkClick r:id="rId2"/>
              </a:rPr>
              <a:t>www.quora.com/How-would-you-compare-HDFS-and-S3-in-terms-of-cost-and-performance-for-cloud-based-Spark-analytics</a:t>
            </a:r>
            <a:endParaRPr lang="en-US" dirty="0" smtClean="0"/>
          </a:p>
          <a:p>
            <a:r>
              <a:rPr lang="en-US" dirty="0" smtClean="0"/>
              <a:t>Cost – S3 is cheaper. </a:t>
            </a:r>
            <a:endParaRPr lang="en-US" dirty="0"/>
          </a:p>
          <a:p>
            <a:r>
              <a:rPr lang="en-US" dirty="0" smtClean="0"/>
              <a:t>Elasticity – S3 is elastic but Hadoop is not (</a:t>
            </a:r>
            <a:r>
              <a:rPr lang="en-US" dirty="0"/>
              <a:t>HDFS relies mostly on local storage systems hence you will need to add clusters or storages manually leading to a horizontal scaling mechanism which may turn complicated</a:t>
            </a:r>
            <a:r>
              <a:rPr lang="en-US" dirty="0" smtClean="0"/>
              <a:t>)</a:t>
            </a:r>
            <a:endParaRPr lang="en-US" dirty="0"/>
          </a:p>
          <a:p>
            <a:r>
              <a:rPr lang="en-US" dirty="0"/>
              <a:t>SLA (availability and durability) - Amazon claims 99.999999999% durability and 99.99% availability</a:t>
            </a:r>
          </a:p>
          <a:p>
            <a:r>
              <a:rPr lang="en-US" dirty="0" smtClean="0"/>
              <a:t>Performance per dollar – Hadoop: data locality and better performance. But given that the S3 is 10x cheaper than HDFS, we find that S3 is almost 2x better compared to HDFS on performance per dollar.</a:t>
            </a:r>
          </a:p>
          <a:p>
            <a:r>
              <a:rPr lang="en-US" dirty="0" smtClean="0"/>
              <a:t>Transactional </a:t>
            </a:r>
            <a:r>
              <a:rPr lang="en-US" dirty="0"/>
              <a:t>writes and data </a:t>
            </a:r>
            <a:r>
              <a:rPr lang="en-US" dirty="0" smtClean="0"/>
              <a:t>integrity</a:t>
            </a:r>
          </a:p>
          <a:p>
            <a:endParaRPr lang="en-US" dirty="0"/>
          </a:p>
          <a:p>
            <a:pPr marL="0" indent="0">
              <a:buNone/>
            </a:pPr>
            <a:r>
              <a:rPr lang="en-US" b="1" dirty="0"/>
              <a:t>Conclusion</a:t>
            </a:r>
            <a:endParaRPr lang="en-US" dirty="0"/>
          </a:p>
          <a:p>
            <a:r>
              <a:rPr lang="en-US" dirty="0"/>
              <a:t>To summarize, S3 and cloud storage provide elasticity, with an order of magnitude better availability and durability and 2X better performance, at 10X lower cost than traditional HDFS data storage clusters.</a:t>
            </a:r>
          </a:p>
          <a:p>
            <a:r>
              <a:rPr lang="en-US" dirty="0"/>
              <a:t>Hadoop and HDFS commoditized big data storage by making it cheap to store and distribute a large amount of data. However, in a cloud native architecture, the benefit of HDFS is minimal and not worth the operational complexity. </a:t>
            </a:r>
            <a:r>
              <a:rPr lang="en-US" b="1" dirty="0"/>
              <a:t>That is why many organizations do not operate HDFS in the cloud, but instead use S3 as the storage backend</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1058166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4000" dirty="0" smtClean="0"/>
              <a:t>Week 4 Data Lineage, provenance, governance</a:t>
            </a:r>
            <a:endParaRPr lang="en-US" sz="4000" dirty="0"/>
          </a:p>
        </p:txBody>
      </p:sp>
      <p:sp>
        <p:nvSpPr>
          <p:cNvPr id="3" name="コンテンツ プレースホルダー 2"/>
          <p:cNvSpPr>
            <a:spLocks noGrp="1"/>
          </p:cNvSpPr>
          <p:nvPr>
            <p:ph idx="1"/>
          </p:nvPr>
        </p:nvSpPr>
        <p:spPr/>
        <p:txBody>
          <a:bodyPr/>
          <a:lstStyle/>
          <a:p>
            <a:pPr marL="0" indent="0">
              <a:buNone/>
            </a:pPr>
            <a:r>
              <a:rPr lang="en-US" b="1" dirty="0"/>
              <a:t>Data lineage</a:t>
            </a:r>
            <a:r>
              <a:rPr lang="en-US" dirty="0"/>
              <a:t> is defined as a data life cycle that includes the data's origins and where they move over time</a:t>
            </a:r>
            <a:r>
              <a:rPr lang="en-US" dirty="0" smtClean="0"/>
              <a:t>.</a:t>
            </a:r>
            <a:endParaRPr lang="en-US" dirty="0"/>
          </a:p>
          <a:p>
            <a:pPr marL="0" indent="0">
              <a:buNone/>
            </a:pPr>
            <a:r>
              <a:rPr lang="en-US" b="1" dirty="0" smtClean="0"/>
              <a:t>Data </a:t>
            </a:r>
            <a:r>
              <a:rPr lang="en-US" b="1" dirty="0"/>
              <a:t>provenance</a:t>
            </a:r>
            <a:r>
              <a:rPr lang="en-US" dirty="0"/>
              <a:t> documents the inputs, entities, systems, and processes that influence data of interest, in effect providing a historical record of the data and its origins</a:t>
            </a:r>
            <a:r>
              <a:rPr lang="en-US" dirty="0" smtClean="0"/>
              <a:t>.</a:t>
            </a:r>
          </a:p>
          <a:p>
            <a:pPr marL="0" indent="0">
              <a:buNone/>
            </a:pPr>
            <a:r>
              <a:rPr lang="en-US" b="1" dirty="0"/>
              <a:t>Data governance</a:t>
            </a:r>
            <a:r>
              <a:rPr lang="en-US" dirty="0"/>
              <a:t> is a control that ensures that the data entry by an operations team member or by an automated process meets precise standards, such as a business rule, a data definition, and data integrity constraints in the data model.</a:t>
            </a:r>
          </a:p>
          <a:p>
            <a:pPr marL="0" indent="0">
              <a:buNone/>
            </a:pPr>
            <a:r>
              <a:rPr lang="en-US" dirty="0"/>
              <a:t> </a:t>
            </a:r>
          </a:p>
        </p:txBody>
      </p:sp>
    </p:spTree>
    <p:extLst>
      <p:ext uri="{BB962C8B-B14F-4D97-AF65-F5344CB8AC3E}">
        <p14:creationId xmlns:p14="http://schemas.microsoft.com/office/powerpoint/2010/main" val="2955010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The logs</a:t>
            </a:r>
            <a:endParaRPr lang="en-US" dirty="0"/>
          </a:p>
        </p:txBody>
      </p:sp>
      <p:sp>
        <p:nvSpPr>
          <p:cNvPr id="3" name="コンテンツ プレースホルダー 2"/>
          <p:cNvSpPr>
            <a:spLocks noGrp="1"/>
          </p:cNvSpPr>
          <p:nvPr>
            <p:ph idx="1"/>
          </p:nvPr>
        </p:nvSpPr>
        <p:spPr/>
        <p:txBody>
          <a:bodyPr>
            <a:normAutofit fontScale="62500" lnSpcReduction="20000"/>
          </a:bodyPr>
          <a:lstStyle/>
          <a:p>
            <a:r>
              <a:rPr lang="en-US" dirty="0"/>
              <a:t>At this point you might be wondering why it is worth talking about something so simple? How is a append-only sequence of records in any way related to data systems? The answer is that logs have a specific purpose: </a:t>
            </a:r>
            <a:r>
              <a:rPr lang="en-US" b="1" dirty="0"/>
              <a:t>they record what happened and when. For distributed data systems this is, in many ways, the very heart of the problem</a:t>
            </a:r>
            <a:r>
              <a:rPr lang="en-US" b="1" dirty="0" smtClean="0"/>
              <a:t>.</a:t>
            </a:r>
          </a:p>
          <a:p>
            <a:r>
              <a:rPr lang="en-US" dirty="0"/>
              <a:t>The two problems a log solves—ordering changes and distributing data—are even </a:t>
            </a:r>
            <a:r>
              <a:rPr lang="en-US" dirty="0" smtClean="0"/>
              <a:t>more </a:t>
            </a:r>
            <a:r>
              <a:rPr lang="en-US" dirty="0"/>
              <a:t>important in distributed data systems</a:t>
            </a:r>
            <a:r>
              <a:rPr lang="en-US" dirty="0" smtClean="0"/>
              <a:t>.</a:t>
            </a:r>
          </a:p>
          <a:p>
            <a:r>
              <a:rPr lang="en-US" dirty="0">
                <a:hlinkClick r:id="rId2"/>
              </a:rPr>
              <a:t>Deterministic</a:t>
            </a:r>
            <a:r>
              <a:rPr lang="en-US" dirty="0"/>
              <a:t> means that the processing isn't timing dependent and doesn't let any other "out of band" input influence its results</a:t>
            </a:r>
            <a:endParaRPr lang="en-US" dirty="0" smtClean="0"/>
          </a:p>
          <a:p>
            <a:r>
              <a:rPr lang="en-US" dirty="0"/>
              <a:t>The application to distributed computing is pretty obvious. </a:t>
            </a:r>
            <a:r>
              <a:rPr lang="en-US" b="1" dirty="0"/>
              <a:t>You can reduce the problem of making multiple machines all do the same thing to the problem of implementing a distributed consistent log to feed these processes input. </a:t>
            </a:r>
            <a:r>
              <a:rPr lang="en-US" dirty="0"/>
              <a:t>The purpose of the log here is to squeeze all the non-determinism out of the input stream to ensure that each replica processing this input stays in sync</a:t>
            </a:r>
            <a:r>
              <a:rPr lang="en-US" dirty="0" smtClean="0"/>
              <a:t>.</a:t>
            </a:r>
          </a:p>
          <a:p>
            <a:r>
              <a:rPr lang="en-US" dirty="0"/>
              <a:t>There are a multitude of ways of applying this principle in systems depending on what is put in the log. </a:t>
            </a:r>
            <a:r>
              <a:rPr lang="en-US" b="1" dirty="0"/>
              <a:t>For example, we can log the incoming requests to a service, or the state changes the service undergoes in response to request, or the transformation commands it executes. </a:t>
            </a:r>
            <a:r>
              <a:rPr lang="en-US" dirty="0"/>
              <a:t>Theoretically, we could even log a series of machine instructions for each replica to execute or the method name and arguments to invoke on each replica. As long as two processes process these inputs in the same way, the processes will remaining consistent across replicas.</a:t>
            </a:r>
            <a:endParaRPr lang="en-US" b="1" dirty="0"/>
          </a:p>
        </p:txBody>
      </p:sp>
      <p:sp>
        <p:nvSpPr>
          <p:cNvPr id="4" name="正方形/長方形 3"/>
          <p:cNvSpPr/>
          <p:nvPr/>
        </p:nvSpPr>
        <p:spPr>
          <a:xfrm>
            <a:off x="3771014" y="373162"/>
            <a:ext cx="6096000" cy="923330"/>
          </a:xfrm>
          <a:prstGeom prst="rect">
            <a:avLst/>
          </a:prstGeom>
        </p:spPr>
        <p:txBody>
          <a:bodyPr>
            <a:spAutoFit/>
          </a:bodyPr>
          <a:lstStyle/>
          <a:p>
            <a:r>
              <a:rPr lang="en-US" dirty="0"/>
              <a:t>https://engineering.linkedin.com/distributed-systems/log-what-every-software-engineer-should-know-about-real-time-datas-unifying</a:t>
            </a:r>
          </a:p>
        </p:txBody>
      </p:sp>
    </p:spTree>
    <p:extLst>
      <p:ext uri="{BB962C8B-B14F-4D97-AF65-F5344CB8AC3E}">
        <p14:creationId xmlns:p14="http://schemas.microsoft.com/office/powerpoint/2010/main" val="3452197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Data integration</a:t>
            </a:r>
            <a:endParaRPr 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b="1" dirty="0" smtClean="0"/>
              <a:t>Data integration</a:t>
            </a:r>
            <a:r>
              <a:rPr lang="en-US" b="1" dirty="0"/>
              <a:t>: Data integration is making all the data an organization has available in all its services and systems.</a:t>
            </a:r>
            <a:endParaRPr lang="en-US" b="1" dirty="0" smtClean="0"/>
          </a:p>
          <a:p>
            <a:r>
              <a:rPr lang="en-US" b="1" dirty="0" smtClean="0"/>
              <a:t>The </a:t>
            </a:r>
            <a:r>
              <a:rPr lang="en-US" b="1" dirty="0"/>
              <a:t>event data </a:t>
            </a:r>
            <a:r>
              <a:rPr lang="en-US" b="1" dirty="0" smtClean="0"/>
              <a:t>firehose: </a:t>
            </a:r>
            <a:r>
              <a:rPr lang="en-US" dirty="0"/>
              <a:t>Logging events</a:t>
            </a:r>
            <a:r>
              <a:rPr lang="en-US" dirty="0" smtClean="0"/>
              <a:t>!</a:t>
            </a:r>
          </a:p>
          <a:p>
            <a:r>
              <a:rPr lang="en-US" b="1" dirty="0"/>
              <a:t>The explosion of specialized data </a:t>
            </a:r>
            <a:r>
              <a:rPr lang="en-US" b="1" dirty="0" smtClean="0"/>
              <a:t>systems</a:t>
            </a:r>
          </a:p>
          <a:p>
            <a:endParaRPr lang="en-US" b="1" dirty="0"/>
          </a:p>
          <a:p>
            <a:pPr marL="0" indent="0">
              <a:buNone/>
            </a:pPr>
            <a:r>
              <a:rPr lang="en-US" b="1" dirty="0" smtClean="0"/>
              <a:t>Bulk processing </a:t>
            </a:r>
            <a:r>
              <a:rPr lang="en-US" b="1" dirty="0" smtClean="0">
                <a:sym typeface="Wingdings" panose="05000000000000000000" pitchFamily="2" charset="2"/>
              </a:rPr>
              <a:t> real-time processing</a:t>
            </a:r>
          </a:p>
          <a:p>
            <a:pPr marL="0" indent="0">
              <a:buNone/>
            </a:pPr>
            <a:r>
              <a:rPr lang="en-US" b="1" dirty="0" smtClean="0">
                <a:sym typeface="Wingdings" panose="05000000000000000000" pitchFamily="2" charset="2"/>
              </a:rPr>
              <a:t>In the real world, everything is continuous. Not batch</a:t>
            </a:r>
          </a:p>
          <a:p>
            <a:pPr marL="0" indent="0">
              <a:buNone/>
            </a:pPr>
            <a:r>
              <a:rPr lang="en-US" dirty="0"/>
              <a:t>I think the lack of real-time data collection is likely what doomed the commercial stream-processing systems. Their customers were still doing file-oriented, daily batch processing for ETL and data integration</a:t>
            </a:r>
            <a:r>
              <a:rPr lang="en-US" dirty="0" smtClean="0"/>
              <a:t>.</a:t>
            </a:r>
          </a:p>
          <a:p>
            <a:pPr marL="0" indent="0">
              <a:buNone/>
            </a:pPr>
            <a:r>
              <a:rPr lang="en-US" dirty="0" smtClean="0"/>
              <a:t>Distributed --- parallel computing. Complication. </a:t>
            </a:r>
            <a:r>
              <a:rPr lang="en-US" dirty="0"/>
              <a:t> </a:t>
            </a:r>
          </a:p>
        </p:txBody>
      </p:sp>
    </p:spTree>
    <p:extLst>
      <p:ext uri="{BB962C8B-B14F-4D97-AF65-F5344CB8AC3E}">
        <p14:creationId xmlns:p14="http://schemas.microsoft.com/office/powerpoint/2010/main" val="35330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Kafka</a:t>
            </a:r>
            <a:endParaRPr lang="en-US" dirty="0"/>
          </a:p>
        </p:txBody>
      </p:sp>
      <p:sp>
        <p:nvSpPr>
          <p:cNvPr id="3" name="コンテンツ プレースホルダー 2"/>
          <p:cNvSpPr>
            <a:spLocks noGrp="1"/>
          </p:cNvSpPr>
          <p:nvPr>
            <p:ph idx="1"/>
          </p:nvPr>
        </p:nvSpPr>
        <p:spPr/>
        <p:txBody>
          <a:bodyPr/>
          <a:lstStyle/>
          <a:p>
            <a:r>
              <a:rPr lang="en-US" dirty="0"/>
              <a:t>We used a few tricks in Kafka to support this kind of scale:</a:t>
            </a:r>
          </a:p>
          <a:p>
            <a:r>
              <a:rPr lang="en-US" dirty="0"/>
              <a:t>Partitioning the log</a:t>
            </a:r>
          </a:p>
          <a:p>
            <a:r>
              <a:rPr lang="en-US" dirty="0"/>
              <a:t>Optimizing throughput by batching reads and writes</a:t>
            </a:r>
          </a:p>
          <a:p>
            <a:r>
              <a:rPr lang="en-US" dirty="0"/>
              <a:t>Avoiding needless data copies</a:t>
            </a:r>
          </a:p>
          <a:p>
            <a:endParaRPr lang="en-US" dirty="0"/>
          </a:p>
        </p:txBody>
      </p:sp>
    </p:spTree>
    <p:extLst>
      <p:ext uri="{BB962C8B-B14F-4D97-AF65-F5344CB8AC3E}">
        <p14:creationId xmlns:p14="http://schemas.microsoft.com/office/powerpoint/2010/main" val="1439389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3105150" y="1166812"/>
            <a:ext cx="5981700" cy="4524375"/>
          </a:xfrm>
          <a:prstGeom prst="rect">
            <a:avLst/>
          </a:prstGeom>
        </p:spPr>
      </p:pic>
      <p:pic>
        <p:nvPicPr>
          <p:cNvPr id="5" name="図 4"/>
          <p:cNvPicPr>
            <a:picLocks noChangeAspect="1"/>
          </p:cNvPicPr>
          <p:nvPr/>
        </p:nvPicPr>
        <p:blipFill>
          <a:blip r:embed="rId3"/>
          <a:stretch>
            <a:fillRect/>
          </a:stretch>
        </p:blipFill>
        <p:spPr>
          <a:xfrm>
            <a:off x="2509616" y="5691187"/>
            <a:ext cx="8448675" cy="3743325"/>
          </a:xfrm>
          <a:prstGeom prst="rect">
            <a:avLst/>
          </a:prstGeom>
        </p:spPr>
      </p:pic>
    </p:spTree>
    <p:extLst>
      <p:ext uri="{BB962C8B-B14F-4D97-AF65-F5344CB8AC3E}">
        <p14:creationId xmlns:p14="http://schemas.microsoft.com/office/powerpoint/2010/main" val="94833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611593" y="481677"/>
            <a:ext cx="11414045" cy="5780900"/>
          </a:xfrm>
          <a:prstGeom prst="rect">
            <a:avLst/>
          </a:prstGeom>
        </p:spPr>
      </p:pic>
    </p:spTree>
    <p:extLst>
      <p:ext uri="{BB962C8B-B14F-4D97-AF65-F5344CB8AC3E}">
        <p14:creationId xmlns:p14="http://schemas.microsoft.com/office/powerpoint/2010/main" val="463096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Data </a:t>
            </a:r>
            <a:r>
              <a:rPr lang="en-US" dirty="0" err="1" smtClean="0"/>
              <a:t>wharehouse</a:t>
            </a:r>
            <a:endParaRPr lang="en-US" dirty="0"/>
          </a:p>
        </p:txBody>
      </p:sp>
      <p:sp>
        <p:nvSpPr>
          <p:cNvPr id="3" name="コンテンツ プレースホルダー 2"/>
          <p:cNvSpPr>
            <a:spLocks noGrp="1"/>
          </p:cNvSpPr>
          <p:nvPr>
            <p:ph idx="1"/>
          </p:nvPr>
        </p:nvSpPr>
        <p:spPr/>
        <p:txBody>
          <a:bodyPr/>
          <a:lstStyle/>
          <a:p>
            <a:r>
              <a:rPr lang="en-US" dirty="0" err="1" smtClean="0"/>
              <a:t>Tranditional</a:t>
            </a:r>
            <a:r>
              <a:rPr lang="en-US" dirty="0" smtClean="0"/>
              <a:t> data warehouse is not real-time processing. In other words, recent data is not available for analysis.</a:t>
            </a:r>
          </a:p>
          <a:p>
            <a:r>
              <a:rPr lang="en-US" b="1" dirty="0"/>
              <a:t>The typical approach to activity data in the web industry is to log it out to text files where it can be scrapped into a data warehouse or into Hadoop for aggregation and querying. </a:t>
            </a:r>
            <a:r>
              <a:rPr lang="en-US" dirty="0"/>
              <a:t>The problem with this is the same as the problem with all batch ETL: it couples the data flow to the data warehouse's capabilities and processing schedule.</a:t>
            </a:r>
          </a:p>
        </p:txBody>
      </p:sp>
    </p:spTree>
    <p:extLst>
      <p:ext uri="{BB962C8B-B14F-4D97-AF65-F5344CB8AC3E}">
        <p14:creationId xmlns:p14="http://schemas.microsoft.com/office/powerpoint/2010/main" val="128883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Key words</a:t>
            </a:r>
            <a:endParaRPr lang="en-US" dirty="0"/>
          </a:p>
        </p:txBody>
      </p:sp>
      <p:sp>
        <p:nvSpPr>
          <p:cNvPr id="3" name="コンテンツ プレースホルダー 2"/>
          <p:cNvSpPr>
            <a:spLocks noGrp="1"/>
          </p:cNvSpPr>
          <p:nvPr>
            <p:ph idx="1"/>
          </p:nvPr>
        </p:nvSpPr>
        <p:spPr/>
        <p:txBody>
          <a:bodyPr>
            <a:normAutofit/>
          </a:bodyPr>
          <a:lstStyle/>
          <a:p>
            <a:r>
              <a:rPr lang="en-US" sz="2000" b="1" dirty="0" smtClean="0"/>
              <a:t>Apache Hadoop </a:t>
            </a:r>
            <a:r>
              <a:rPr lang="en-US" sz="2000" dirty="0" smtClean="0"/>
              <a:t>is a processing framework – </a:t>
            </a:r>
            <a:r>
              <a:rPr lang="en-US" sz="2000" b="1" dirty="0" smtClean="0"/>
              <a:t>Batch processing</a:t>
            </a:r>
          </a:p>
          <a:p>
            <a:pPr lvl="1"/>
            <a:r>
              <a:rPr lang="en-US" sz="1800" b="1" dirty="0" smtClean="0"/>
              <a:t>HDFS</a:t>
            </a:r>
            <a:r>
              <a:rPr lang="en-US" sz="1800" dirty="0" smtClean="0"/>
              <a:t> is the </a:t>
            </a:r>
            <a:r>
              <a:rPr lang="en-US" sz="1800" b="1" dirty="0" smtClean="0"/>
              <a:t>distributed filesystem</a:t>
            </a:r>
            <a:r>
              <a:rPr lang="en-US" sz="1800" dirty="0" smtClean="0"/>
              <a:t> layer that coordinates storage and data replication across the cluster nodes</a:t>
            </a:r>
          </a:p>
          <a:p>
            <a:pPr lvl="1"/>
            <a:r>
              <a:rPr lang="en-US" sz="1800" b="1" dirty="0" smtClean="0"/>
              <a:t>YARN</a:t>
            </a:r>
            <a:r>
              <a:rPr lang="en-US" sz="1800" dirty="0" smtClean="0"/>
              <a:t> is a recourse manager for Hadoop</a:t>
            </a:r>
          </a:p>
          <a:p>
            <a:pPr lvl="1"/>
            <a:r>
              <a:rPr lang="en-US" sz="1800" b="1" dirty="0" smtClean="0"/>
              <a:t>MapReduce</a:t>
            </a:r>
            <a:r>
              <a:rPr lang="en-US" sz="1800" dirty="0" smtClean="0"/>
              <a:t> is Hadoop’s native batch processing engine</a:t>
            </a:r>
          </a:p>
          <a:p>
            <a:r>
              <a:rPr lang="en-US" sz="2000" b="1" dirty="0"/>
              <a:t>Apache Spark</a:t>
            </a:r>
            <a:r>
              <a:rPr lang="en-US" sz="2000" dirty="0"/>
              <a:t> is a next gen batch processing framework with stream processing capabilities.</a:t>
            </a:r>
          </a:p>
          <a:p>
            <a:pPr lvl="1"/>
            <a:r>
              <a:rPr lang="en-US" sz="1800" b="1" dirty="0"/>
              <a:t>Resilient Distributed Datasets</a:t>
            </a:r>
            <a:r>
              <a:rPr lang="en-US" sz="1800" dirty="0"/>
              <a:t> (RDDs</a:t>
            </a:r>
            <a:r>
              <a:rPr lang="en-US" sz="1800" dirty="0" smtClean="0"/>
              <a:t>)</a:t>
            </a:r>
            <a:endParaRPr lang="en-US" sz="1800" b="1" dirty="0" smtClean="0"/>
          </a:p>
          <a:p>
            <a:r>
              <a:rPr lang="en-US" sz="2000" b="1" dirty="0" smtClean="0"/>
              <a:t>Apache Storm</a:t>
            </a:r>
            <a:r>
              <a:rPr lang="en-US" sz="2000" dirty="0" smtClean="0"/>
              <a:t> is a stream processing framework for near real-time processing.</a:t>
            </a:r>
          </a:p>
          <a:p>
            <a:pPr lvl="1"/>
            <a:r>
              <a:rPr lang="en-US" sz="1800" dirty="0" smtClean="0"/>
              <a:t>Storm stream processing works by orchestrating DAGs in a framework it calls topologies that are composed of Streams, Spouts, and Bolts</a:t>
            </a:r>
          </a:p>
          <a:p>
            <a:endParaRPr lang="en-US" sz="2000" dirty="0"/>
          </a:p>
        </p:txBody>
      </p:sp>
    </p:spTree>
    <p:extLst>
      <p:ext uri="{BB962C8B-B14F-4D97-AF65-F5344CB8AC3E}">
        <p14:creationId xmlns:p14="http://schemas.microsoft.com/office/powerpoint/2010/main" val="268633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6</a:t>
            </a:r>
            <a:endParaRPr lang="en-US" dirty="0"/>
          </a:p>
        </p:txBody>
      </p:sp>
      <p:pic>
        <p:nvPicPr>
          <p:cNvPr id="1026" name="Picture 2" descr="180f81 &#10;Types of Processing Operations &#10;What kinds of processing can we perform? &#10;Filter: exclude some records from the set &#10;Mutate transform records into different records &#10;Aggregate produce a new set of records that &#10;aggregates features &#10;Combine or merge: merge records from multiple sets &#10;into new datase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045"/>
            <a:ext cx="8073571" cy="490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77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2050" name="Picture 2" descr="10 of 46 &#10;Methods of Processing &#10;Broadly, there are two ways we can process data. &#10;o Serially (one at a time) &#10;o Functionally &#10;Serial processing may be easier to reason about &#10;o Analogous to procedural programming &#10;Some approaches scale more readily. &#10;o Declarative &#10;o Functiona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 y="1690688"/>
            <a:ext cx="7173686" cy="49083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3 of 46 &#10;Serialized Processing (One at a Time) &#10;Basic serial processing. &#10;o Read and process a record. &#10;o Read the next record. &#10;I/O is vet)' expensive. &#10;o To decrease cost, maximize the number of &#10;records per I/O &#10;How do we scale this ou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753" y="1027906"/>
            <a:ext cx="4714875" cy="2886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6 of 46 &#10;Functionally Driven Processing &#10;Logically consistent with serialized processing &#10;Reads batches of records &#10;Applies functions to batches &#10;Allows us to distribute operations logically &#10;o Between threads &#10;o Benveen computer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653" y="4133849"/>
            <a:ext cx="4752975"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01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pic>
        <p:nvPicPr>
          <p:cNvPr id="3074" name="Picture 2" descr="45 of 77 &#10;MapReduce vs. Hadoop MapReduce &#10;Map-Reduce &#10;Logical concept &#10;o Chaining of two &#10;functions &#10;Exists in many languages &#10;Python &#10;Ruby &#10;Scala &#10;Hadoop MapReduce &#10;Data-processing framework &#10;o Distributed system &#10;o Designed for massive &#10;data processing &#10;Does exactly the following &#10;Read data &#10;Map &#10;Reduce &#10;Write d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0160"/>
            <a:ext cx="6622144" cy="443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25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5122" name="Picture 2" descr="110f4S &#10;How Do We optimize DAGs? &#10;Minimize materialization. &#10;o Read the minimum amount of data necessary &#10;o Filter data as early as possible &#10;o Write data as late as possible. &#10;Minimize data shipping, particularly in distributed &#10;systems. &#10;Passing data between processes is expensive &#10;Shared memory &#10;Network transfer &#10;Minimize the number and size of shuffle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47760" y="2181765"/>
            <a:ext cx="4696480" cy="3639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02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Week6</a:t>
            </a:r>
            <a:endParaRPr lang="en-US" dirty="0"/>
          </a:p>
        </p:txBody>
      </p:sp>
      <p:pic>
        <p:nvPicPr>
          <p:cNvPr id="4098" name="Picture 2" descr="120f12 &#10;Review &#10;Data processing can be broken down into fundamental &#10;operations. &#10;o Filter, mutate, aggregation, merge &#10;Disk and network I/O dominate processing costs. &#10;Functional approaches allow: &#10;o Distribution of operations &#10;o Amortization of I/O &#10;Acyclic graphs of fundamental operations allow: &#10;o Process planning &#10;o Optimization &#10;Aggregation and merge require extra ca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382" y="1966004"/>
            <a:ext cx="4724400"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639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mtClean="0"/>
              <a:t>Apache Storm</a:t>
            </a:r>
            <a:endParaRPr lang="en-US" dirty="0"/>
          </a:p>
        </p:txBody>
      </p:sp>
      <p:sp>
        <p:nvSpPr>
          <p:cNvPr id="3" name="コンテンツ プレースホルダー 2"/>
          <p:cNvSpPr>
            <a:spLocks noGrp="1"/>
          </p:cNvSpPr>
          <p:nvPr>
            <p:ph idx="1"/>
          </p:nvPr>
        </p:nvSpPr>
        <p:spPr/>
        <p:txBody>
          <a:bodyPr/>
          <a:lstStyle/>
          <a:p>
            <a:r>
              <a:rPr lang="en-US" dirty="0"/>
              <a:t>A Storm application is designed as a "topology" represented as a direct acyclic graph (DAG) with </a:t>
            </a:r>
            <a:r>
              <a:rPr lang="en-US" b="1" i="1" dirty="0"/>
              <a:t>spouts</a:t>
            </a:r>
            <a:r>
              <a:rPr lang="en-US" b="1" dirty="0"/>
              <a:t> and </a:t>
            </a:r>
            <a:r>
              <a:rPr lang="en-US" b="1" i="1" dirty="0"/>
              <a:t>bolts</a:t>
            </a:r>
            <a:r>
              <a:rPr lang="en-US" dirty="0"/>
              <a:t> acting as graph vertices. Edges on the graph are named streams, and they direct data from one node to another. Together, the topology acts as a data-transformation pipeline. </a:t>
            </a:r>
            <a:endParaRPr lang="en-US" dirty="0" smtClean="0"/>
          </a:p>
          <a:p>
            <a:r>
              <a:rPr lang="en-US" dirty="0" smtClean="0"/>
              <a:t>At </a:t>
            </a:r>
            <a:r>
              <a:rPr lang="en-US" dirty="0"/>
              <a:t>a superficial level the general topology structure is similar to a MapReduce job, with the main difference being that data are processed in real time as opposed to in individual batches. Additionally, </a:t>
            </a:r>
            <a:r>
              <a:rPr lang="en-US" b="1" i="1" dirty="0"/>
              <a:t>Storm topologies run indefinitely until killed</a:t>
            </a:r>
            <a:r>
              <a:rPr lang="en-US" dirty="0"/>
              <a:t>, whereas a MapReduce job must eventually end.</a:t>
            </a:r>
          </a:p>
        </p:txBody>
      </p:sp>
    </p:spTree>
    <p:extLst>
      <p:ext uri="{BB962C8B-B14F-4D97-AF65-F5344CB8AC3E}">
        <p14:creationId xmlns:p14="http://schemas.microsoft.com/office/powerpoint/2010/main" val="2467839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Week 9</a:t>
            </a:r>
            <a:endParaRPr lang="en-US" dirty="0"/>
          </a:p>
        </p:txBody>
      </p:sp>
      <p:pic>
        <p:nvPicPr>
          <p:cNvPr id="1026" name="Picture 2" descr="64 of 80 &#10;Streaming Time Budget? &#10;msecs or secs or mins? &#10;500Ms &#10;2-3 secs &#10;&gt; 1 Hour &#10;Latency sensitive &#10;Approximate &#10;High throughput &#10;Deterministic Fanout Tweets &#10;Ad impressions count Adhoc Monthly active users &#10;workflows Search for Tweets L Hash tag treneo &#10;queries Relevance for ad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470" y="2119844"/>
            <a:ext cx="4725059" cy="376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932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Spark vs. Storm</a:t>
            </a:r>
            <a:endParaRPr lang="en-US" dirty="0"/>
          </a:p>
        </p:txBody>
      </p:sp>
      <p:sp>
        <p:nvSpPr>
          <p:cNvPr id="3" name="コンテンツ プレースホルダー 2"/>
          <p:cNvSpPr>
            <a:spLocks noGrp="1"/>
          </p:cNvSpPr>
          <p:nvPr>
            <p:ph idx="1"/>
          </p:nvPr>
        </p:nvSpPr>
        <p:spPr/>
        <p:txBody>
          <a:bodyPr>
            <a:normAutofit fontScale="92500" lnSpcReduction="20000"/>
          </a:bodyPr>
          <a:lstStyle/>
          <a:p>
            <a:r>
              <a:rPr lang="en-US" dirty="0"/>
              <a:t>Before we start with the Lab we will briefly introduce Spark Streaming and its main concepts. From other labs you are familiar with Storm. Spark Streaming differs from Storm in several respects. </a:t>
            </a:r>
            <a:endParaRPr lang="en-US" dirty="0" smtClean="0"/>
          </a:p>
          <a:p>
            <a:pPr lvl="1"/>
            <a:r>
              <a:rPr lang="en-US" dirty="0" smtClean="0"/>
              <a:t>Firstly </a:t>
            </a:r>
            <a:r>
              <a:rPr lang="en-US" dirty="0"/>
              <a:t>Spark Streaming divides an incoming stream into batches. Each batch is processed as one unit using the core Spark infrastructure. This is in contrast to Storm where data is processed as it comes in. Storm like computing is sometimes called </a:t>
            </a:r>
            <a:r>
              <a:rPr lang="en-US" b="1" i="1" dirty="0"/>
              <a:t>record-at-a-time</a:t>
            </a:r>
            <a:r>
              <a:rPr lang="en-US" dirty="0"/>
              <a:t> processing. Spark Streaming like computation is sometimes called </a:t>
            </a:r>
            <a:r>
              <a:rPr lang="en-US" b="1" dirty="0"/>
              <a:t>a </a:t>
            </a:r>
            <a:r>
              <a:rPr lang="en-US" b="1" i="1" dirty="0"/>
              <a:t>micro batching</a:t>
            </a:r>
            <a:r>
              <a:rPr lang="en-US" dirty="0"/>
              <a:t>. Micro batching has both advantages and disadvantages compared to </a:t>
            </a:r>
            <a:r>
              <a:rPr lang="en-US" dirty="0" err="1"/>
              <a:t>a</a:t>
            </a:r>
            <a:r>
              <a:rPr lang="en-US" i="1" dirty="0" err="1"/>
              <a:t>record</a:t>
            </a:r>
            <a:r>
              <a:rPr lang="en-US" i="1" dirty="0"/>
              <a:t>-at-a-time</a:t>
            </a:r>
            <a:r>
              <a:rPr lang="en-US" dirty="0"/>
              <a:t> streaming solution. One advantage of Spark Streaming is that it builds on the core Spark RDD processing, and hence enables usage of multiple paradigms such as steam processing, batching and interactive queries on one platform. A disadvantage is that processing latency of individual records may be poor, as the system collects a batch before processing is done. In contrast, a </a:t>
            </a:r>
            <a:r>
              <a:rPr lang="en-US" i="1" dirty="0"/>
              <a:t>record-at-a-time</a:t>
            </a:r>
            <a:r>
              <a:rPr lang="en-US" dirty="0"/>
              <a:t> system processes records as they arrive</a:t>
            </a:r>
            <a:r>
              <a:rPr lang="en-US" dirty="0" smtClean="0"/>
              <a:t>.</a:t>
            </a:r>
          </a:p>
          <a:p>
            <a:r>
              <a:rPr lang="en-US" dirty="0"/>
              <a:t>There are a few basic concepts that you need to understand in Spark Streaming: </a:t>
            </a:r>
            <a:r>
              <a:rPr lang="en-US" b="1" dirty="0" err="1"/>
              <a:t>DStream</a:t>
            </a:r>
            <a:r>
              <a:rPr lang="en-US" dirty="0"/>
              <a:t>, </a:t>
            </a:r>
            <a:r>
              <a:rPr lang="en-US" b="1" dirty="0"/>
              <a:t>Transformations</a:t>
            </a:r>
            <a:r>
              <a:rPr lang="en-US" dirty="0"/>
              <a:t> and </a:t>
            </a:r>
            <a:r>
              <a:rPr lang="en-US" b="1" dirty="0"/>
              <a:t>Output Operations</a:t>
            </a:r>
            <a:r>
              <a:rPr lang="en-US" dirty="0"/>
              <a:t>.</a:t>
            </a:r>
            <a:endParaRPr lang="en-US" dirty="0" smtClean="0"/>
          </a:p>
          <a:p>
            <a:endParaRPr lang="en-US" dirty="0"/>
          </a:p>
        </p:txBody>
      </p:sp>
    </p:spTree>
    <p:extLst>
      <p:ext uri="{BB962C8B-B14F-4D97-AF65-F5344CB8AC3E}">
        <p14:creationId xmlns:p14="http://schemas.microsoft.com/office/powerpoint/2010/main" val="276067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Apache Hadoop Ecosystem</a:t>
            </a:r>
            <a:br>
              <a:rPr lang="en-US" dirty="0" smtClean="0"/>
            </a:br>
            <a:r>
              <a:rPr lang="en-US" sz="2000" i="1" dirty="0" smtClean="0"/>
              <a:t>Key words: Storage + MapReduce</a:t>
            </a:r>
            <a:r>
              <a:rPr lang="en-US" sz="2000" i="1" dirty="0"/>
              <a:t> </a:t>
            </a:r>
            <a:r>
              <a:rPr lang="en-US" sz="2000" i="1" dirty="0" smtClean="0"/>
              <a:t>+ Data Replication, Batch processing</a:t>
            </a:r>
            <a:endParaRPr lang="en-US" sz="2000" i="1" dirty="0"/>
          </a:p>
        </p:txBody>
      </p:sp>
      <p:pic>
        <p:nvPicPr>
          <p:cNvPr id="4" name="図 3"/>
          <p:cNvPicPr>
            <a:picLocks noChangeAspect="1"/>
          </p:cNvPicPr>
          <p:nvPr/>
        </p:nvPicPr>
        <p:blipFill>
          <a:blip r:embed="rId2"/>
          <a:stretch>
            <a:fillRect/>
          </a:stretch>
        </p:blipFill>
        <p:spPr>
          <a:xfrm>
            <a:off x="2340058" y="1908053"/>
            <a:ext cx="6715125" cy="4581525"/>
          </a:xfrm>
          <a:prstGeom prst="rect">
            <a:avLst/>
          </a:prstGeom>
        </p:spPr>
      </p:pic>
    </p:spTree>
    <p:extLst>
      <p:ext uri="{BB962C8B-B14F-4D97-AF65-F5344CB8AC3E}">
        <p14:creationId xmlns:p14="http://schemas.microsoft.com/office/powerpoint/2010/main" val="3797186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Apache Spark</a:t>
            </a:r>
            <a:br>
              <a:rPr lang="en-US" dirty="0"/>
            </a:br>
            <a:r>
              <a:rPr lang="en-US" sz="2200" i="1" dirty="0"/>
              <a:t>F</a:t>
            </a:r>
            <a:r>
              <a:rPr lang="en-US" sz="2200" i="1" dirty="0" smtClean="0"/>
              <a:t>ast </a:t>
            </a:r>
            <a:r>
              <a:rPr lang="en-US" sz="2200" i="1" dirty="0"/>
              <a:t>and general </a:t>
            </a:r>
            <a:r>
              <a:rPr lang="en-US" sz="2200" b="1" i="1" dirty="0"/>
              <a:t>engine for large-scale data </a:t>
            </a:r>
            <a:r>
              <a:rPr lang="en-US" sz="2200" b="1" i="1" dirty="0" smtClean="0"/>
              <a:t>processing</a:t>
            </a:r>
            <a:br>
              <a:rPr lang="en-US" sz="2200" b="1" i="1" dirty="0" smtClean="0"/>
            </a:br>
            <a:r>
              <a:rPr lang="en-US" sz="2200" i="1" dirty="0" smtClean="0"/>
              <a:t>Key words: In memory, RDD, Batch processing + </a:t>
            </a:r>
            <a:endParaRPr lang="en-US" sz="2200" i="1" dirty="0"/>
          </a:p>
        </p:txBody>
      </p:sp>
      <p:pic>
        <p:nvPicPr>
          <p:cNvPr id="4" name="図 3"/>
          <p:cNvPicPr>
            <a:picLocks noChangeAspect="1"/>
          </p:cNvPicPr>
          <p:nvPr/>
        </p:nvPicPr>
        <p:blipFill>
          <a:blip r:embed="rId2"/>
          <a:stretch>
            <a:fillRect/>
          </a:stretch>
        </p:blipFill>
        <p:spPr>
          <a:xfrm>
            <a:off x="1703753" y="2368516"/>
            <a:ext cx="8638173" cy="4888068"/>
          </a:xfrm>
          <a:prstGeom prst="rect">
            <a:avLst/>
          </a:prstGeom>
        </p:spPr>
      </p:pic>
    </p:spTree>
    <p:extLst>
      <p:ext uri="{BB962C8B-B14F-4D97-AF65-F5344CB8AC3E}">
        <p14:creationId xmlns:p14="http://schemas.microsoft.com/office/powerpoint/2010/main" val="324057614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2854</Words>
  <Application>Microsoft Office PowerPoint</Application>
  <PresentationFormat>ワイド画面</PresentationFormat>
  <Paragraphs>280</Paragraphs>
  <Slides>77</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77</vt:i4>
      </vt:variant>
    </vt:vector>
  </HeadingPairs>
  <TitlesOfParts>
    <vt:vector size="88" baseType="lpstr">
      <vt:lpstr>Helvetica Neue</vt:lpstr>
      <vt:lpstr>inherit</vt:lpstr>
      <vt:lpstr>ＭＳ Ｐゴシック</vt:lpstr>
      <vt:lpstr>NeueHaasGroteskText W01</vt:lpstr>
      <vt:lpstr>Roboto</vt:lpstr>
      <vt:lpstr>Arial</vt:lpstr>
      <vt:lpstr>Calibri</vt:lpstr>
      <vt:lpstr>Calibri Light</vt:lpstr>
      <vt:lpstr>Verdana</vt:lpstr>
      <vt:lpstr>Wingdings</vt:lpstr>
      <vt:lpstr>Office テーマ</vt:lpstr>
      <vt:lpstr>W205 Storing and Retrieving Data</vt:lpstr>
      <vt:lpstr>Personal Goals:</vt:lpstr>
      <vt:lpstr>PowerPoint プレゼンテーション</vt:lpstr>
      <vt:lpstr>PowerPoint プレゼンテーション</vt:lpstr>
      <vt:lpstr>Course</vt:lpstr>
      <vt:lpstr>Lab</vt:lpstr>
      <vt:lpstr>Key words</vt:lpstr>
      <vt:lpstr>Apache Hadoop Ecosystem Key words: Storage + MapReduce + Data Replication, Batch processing</vt:lpstr>
      <vt:lpstr>Apache Spark Fast and general engine for large-scale data processing Key words: In memory, RDD, Batch processing + </vt:lpstr>
      <vt:lpstr>Apache Kafka A distributed streaming platform Key words: Log</vt:lpstr>
      <vt:lpstr>Apache Storm Key words: real-time processing</vt:lpstr>
      <vt:lpstr>Week1 Learning2 Horizontal scaling(scale out)</vt:lpstr>
      <vt:lpstr>Week1 Learning - Nodes</vt:lpstr>
      <vt:lpstr>Week1 Learning - Processing</vt:lpstr>
      <vt:lpstr>Week1 - Scaling Processing</vt:lpstr>
      <vt:lpstr>Week1 Learning 1  ETL (Extract, Transform, and Load)</vt:lpstr>
      <vt:lpstr>Architecture</vt:lpstr>
      <vt:lpstr>Storage</vt:lpstr>
      <vt:lpstr>Architecture</vt:lpstr>
      <vt:lpstr>Week 2 Learnings1 – CAP theorem</vt:lpstr>
      <vt:lpstr>Week 2 Learnings2 – Lambda architecture</vt:lpstr>
      <vt:lpstr>Lambda architecture - Example</vt:lpstr>
      <vt:lpstr>Lambda Architecture for Big Data</vt:lpstr>
      <vt:lpstr>MapReduce</vt:lpstr>
      <vt:lpstr>Data sharing is slow in MapReduce</vt:lpstr>
      <vt:lpstr>Week3 – Apache Spark</vt:lpstr>
      <vt:lpstr>https://www.tutorialspoint.com/apache_spark/apache_spark_rdd.htm </vt:lpstr>
      <vt:lpstr>Week2 Learning3 - IOPS</vt:lpstr>
      <vt:lpstr>Week2 Learning3 - CPU bound / IO bound</vt:lpstr>
      <vt:lpstr>Week 3 Learnings1</vt:lpstr>
      <vt:lpstr>Week3 Learning2 ACID</vt:lpstr>
      <vt:lpstr>Week3 Learning3 Entity-Relationship Diagrams</vt:lpstr>
      <vt:lpstr>Week3 Reading</vt:lpstr>
      <vt:lpstr>Normalization and denormalization</vt:lpstr>
      <vt:lpstr>1NF – “each attribute of a table must have atomic (single values)”</vt:lpstr>
      <vt:lpstr>2NF</vt:lpstr>
      <vt:lpstr>3NF</vt:lpstr>
      <vt:lpstr>PowerPoint プレゼンテーション</vt:lpstr>
      <vt:lpstr>Week3 - Hadoop</vt:lpstr>
      <vt:lpstr>PowerPoint プレゼンテーション</vt:lpstr>
      <vt:lpstr>PowerPoint プレゼンテーション</vt:lpstr>
      <vt:lpstr>Week3 - Hive</vt:lpstr>
      <vt:lpstr>PowerPoint プレゼンテーション</vt:lpstr>
      <vt:lpstr>PowerPoint プレゼンテーション</vt:lpstr>
      <vt:lpstr>PowerPoint プレゼンテーション</vt:lpstr>
      <vt:lpstr>PowerPoint プレゼンテーション</vt:lpstr>
      <vt:lpstr>Week 7 Learnings1 DAG</vt:lpstr>
      <vt:lpstr>Week 7 Learnings2 – Declarative language</vt:lpstr>
      <vt:lpstr>Week 7 Learning 2 – Query Optimizer </vt:lpstr>
      <vt:lpstr>Query Optimizer</vt:lpstr>
      <vt:lpstr>Query Anaylsis</vt:lpstr>
      <vt:lpstr>Week 7 Learning 3 – Sorting and hashing</vt:lpstr>
      <vt:lpstr>Week 4 – Elements of Analytics Architecture</vt:lpstr>
      <vt:lpstr>Week 4</vt:lpstr>
      <vt:lpstr>Week 4 Data Warehouse and Data Lake</vt:lpstr>
      <vt:lpstr>Big Data Analytics Architecture</vt:lpstr>
      <vt:lpstr>Week 4 Kappa</vt:lpstr>
      <vt:lpstr>Week 4 – Two distributed approaches to data storage – Blocks (HDFS) and Key-value pairs</vt:lpstr>
      <vt:lpstr>Week 4 – Two kinds of database management systems – Relational DB and Columnar DB</vt:lpstr>
      <vt:lpstr>Week 4 - Software-Defined Object Storage (Swift, S3)</vt:lpstr>
      <vt:lpstr>Swift</vt:lpstr>
      <vt:lpstr>Week 4 – Hadoop vs. S3 for cloud based spark analytics</vt:lpstr>
      <vt:lpstr>Week 4 Data Lineage, provenance, governance</vt:lpstr>
      <vt:lpstr>The logs</vt:lpstr>
      <vt:lpstr>Data integration</vt:lpstr>
      <vt:lpstr>Kafka</vt:lpstr>
      <vt:lpstr>PowerPoint プレゼンテーション</vt:lpstr>
      <vt:lpstr>PowerPoint プレゼンテーション</vt:lpstr>
      <vt:lpstr>Data wharehouse</vt:lpstr>
      <vt:lpstr>Week 6</vt:lpstr>
      <vt:lpstr>Week6</vt:lpstr>
      <vt:lpstr>PowerPoint プレゼンテーション</vt:lpstr>
      <vt:lpstr>Week6</vt:lpstr>
      <vt:lpstr>Week6</vt:lpstr>
      <vt:lpstr>Apache Storm</vt:lpstr>
      <vt:lpstr>Week 9</vt:lpstr>
      <vt:lpstr>Spark vs. Storm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 Data System</dc:title>
  <dc:creator>Kazufumi Iwasaki</dc:creator>
  <cp:lastModifiedBy>Kazufumi Iwasaki</cp:lastModifiedBy>
  <cp:revision>324</cp:revision>
  <dcterms:created xsi:type="dcterms:W3CDTF">2017-05-24T23:53:32Z</dcterms:created>
  <dcterms:modified xsi:type="dcterms:W3CDTF">2017-08-15T23:41:30Z</dcterms:modified>
</cp:coreProperties>
</file>